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85" r:id="rId4"/>
    <p:sldId id="261" r:id="rId5"/>
    <p:sldId id="272" r:id="rId6"/>
    <p:sldId id="274" r:id="rId7"/>
    <p:sldId id="273" r:id="rId8"/>
    <p:sldId id="282" r:id="rId9"/>
    <p:sldId id="284" r:id="rId10"/>
    <p:sldId id="283" r:id="rId11"/>
    <p:sldId id="275" r:id="rId12"/>
    <p:sldId id="278" r:id="rId13"/>
    <p:sldId id="280" r:id="rId14"/>
    <p:sldId id="288" r:id="rId15"/>
    <p:sldId id="276" r:id="rId16"/>
    <p:sldId id="286" r:id="rId17"/>
    <p:sldId id="287" r:id="rId18"/>
    <p:sldId id="277" r:id="rId19"/>
    <p:sldId id="279" r:id="rId20"/>
    <p:sldId id="271" r:id="rId21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 autoAdjust="0"/>
    <p:restoredTop sz="94620" autoAdjust="0"/>
  </p:normalViewPr>
  <p:slideViewPr>
    <p:cSldViewPr>
      <p:cViewPr varScale="1">
        <p:scale>
          <a:sx n="105" d="100"/>
          <a:sy n="105" d="100"/>
        </p:scale>
        <p:origin x="21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75F96-A4DC-4A86-9403-8C9B8700A7D6}" type="datetimeFigureOut">
              <a:rPr lang="es-EC" smtClean="0"/>
              <a:t>20/5/2019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192A5-0E7B-4794-8C02-B5172DCE1C7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483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FB545-DC03-4BA3-AC2C-9408954CF50A}" type="datetimeFigureOut">
              <a:rPr lang="es-EC" smtClean="0"/>
              <a:t>20/5/2019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BE892-7F7F-4E18-93F3-1892DDC18F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381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C08F-D823-4348-8274-8F43E769998B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86771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C08F-D823-4348-8274-8F43E769998B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103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C08F-D823-4348-8274-8F43E769998B}" type="slidenum">
              <a:rPr lang="es-EC" smtClean="0"/>
              <a:t>4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76900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BE892-7F7F-4E18-93F3-1892DDC18FE2}" type="slidenum">
              <a:rPr lang="es-EC" smtClean="0"/>
              <a:t>17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630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E4F8-513D-D449-B898-A3EAFF1FEF4C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7599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B579-2A14-6740-8C26-7E2DA241A8CA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742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0CB7-A255-4D4B-BEFD-D648C83420F7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831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8E6B-3D92-5342-8703-0F349EF79633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51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B073-E171-1C45-8FD1-43778D250240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3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ED36-8F80-9D44-BE98-A83B2019F6FB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2627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7131-0411-4841-AC9C-B84A97983B72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7603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3F1-B329-8044-A550-39CF8B54CB4F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173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1B96-D871-E645-9552-1533FDB77609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5424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F37-AA86-944F-B726-5359CCBEC6C2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802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1ABF-414B-F445-9D82-F7F902F412D5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482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8A85-2026-9D47-96CE-1F230398DFE9}" type="datetime1">
              <a:rPr lang="es-ES_tradnl" smtClean="0"/>
              <a:t>20/05/2019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0D86-22A1-4ABF-8421-615CC243D2E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13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Autofit/>
          </a:bodyPr>
          <a:lstStyle/>
          <a:p>
            <a:r>
              <a:rPr lang="es-EC" sz="4000" b="1" dirty="0">
                <a:solidFill>
                  <a:srgbClr val="002060"/>
                </a:solidFill>
              </a:rPr>
              <a:t>Posición jurídica de los derechos</a:t>
            </a:r>
            <a:br>
              <a:rPr lang="es-EC" sz="4000" b="1" dirty="0">
                <a:solidFill>
                  <a:srgbClr val="002060"/>
                </a:solidFill>
              </a:rPr>
            </a:br>
            <a:r>
              <a:rPr lang="es-EC" sz="4000" b="1" dirty="0">
                <a:solidFill>
                  <a:srgbClr val="002060"/>
                </a:solidFill>
              </a:rPr>
              <a:t> de la Naturaleza en la </a:t>
            </a:r>
            <a:br>
              <a:rPr lang="es-EC" sz="4000" b="1" dirty="0">
                <a:solidFill>
                  <a:srgbClr val="002060"/>
                </a:solidFill>
              </a:rPr>
            </a:br>
            <a:r>
              <a:rPr lang="es-EC" sz="4000" b="1" dirty="0">
                <a:solidFill>
                  <a:srgbClr val="002060"/>
                </a:solidFill>
              </a:rPr>
              <a:t>Constitución de 2008</a:t>
            </a:r>
            <a:endParaRPr lang="es-EC" sz="4000" b="1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9069" y="4348828"/>
            <a:ext cx="6485861" cy="1735455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</a:pPr>
            <a:r>
              <a:rPr lang="es-EC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Ortiz Ortiz, PhD</a:t>
            </a:r>
          </a:p>
          <a:p>
            <a:pPr algn="l">
              <a:spcBef>
                <a:spcPts val="3000"/>
              </a:spcBef>
            </a:pP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0"/>
              </a:spcBef>
            </a:pPr>
            <a:r>
              <a:rPr lang="es-EC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Derecho - Universidad de Las Américas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</a:t>
            </a:fld>
            <a:endParaRPr lang="es-EC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21"/>
          <a:stretch/>
        </p:blipFill>
        <p:spPr bwMode="auto">
          <a:xfrm>
            <a:off x="3312000" y="548683"/>
            <a:ext cx="2520000" cy="11659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136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La ampliación de los </a:t>
            </a:r>
            <a:r>
              <a:rPr lang="es-MX" sz="3600" b="1" i="1" dirty="0">
                <a:solidFill>
                  <a:srgbClr val="0070C0"/>
                </a:solidFill>
              </a:rPr>
              <a:t>sujetos</a:t>
            </a:r>
            <a:r>
              <a:rPr lang="es-MX" sz="3600" b="1" dirty="0">
                <a:solidFill>
                  <a:srgbClr val="0070C0"/>
                </a:solidFill>
              </a:rPr>
              <a:t> de derechos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MX" sz="2800" dirty="0"/>
              <a:t>La ampliación se ha producido, según Bobbio:</a:t>
            </a:r>
          </a:p>
          <a:p>
            <a:pPr marL="357188" indent="-357188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800" dirty="0"/>
              <a:t>El aumento de </a:t>
            </a:r>
            <a:r>
              <a:rPr lang="es-MX" sz="2800" b="1" dirty="0">
                <a:solidFill>
                  <a:srgbClr val="0070C0"/>
                </a:solidFill>
              </a:rPr>
              <a:t>bienes</a:t>
            </a:r>
            <a:r>
              <a:rPr lang="es-MX" sz="2800" dirty="0"/>
              <a:t> considerados merecedores de ser tutelados (por ej.: medio ambiente).</a:t>
            </a:r>
          </a:p>
          <a:p>
            <a:pPr marL="357188" indent="-357188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800" dirty="0"/>
              <a:t>La ampliación de derechos a </a:t>
            </a:r>
            <a:r>
              <a:rPr lang="es-MX" sz="2800" b="1" dirty="0">
                <a:solidFill>
                  <a:srgbClr val="0070C0"/>
                </a:solidFill>
              </a:rPr>
              <a:t>sujetos distintos del hombre varón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(ej.: mujeres, colectivos, humanidad, las generaciones futuras, animales, naturaleza, etc.).</a:t>
            </a:r>
          </a:p>
          <a:p>
            <a:pPr marL="357188" indent="-357188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s-MX" sz="2800" dirty="0"/>
              <a:t>Por especificación o concreción de sus diversas </a:t>
            </a:r>
            <a:r>
              <a:rPr lang="es-MX" sz="2800" b="1" dirty="0">
                <a:solidFill>
                  <a:srgbClr val="0070C0"/>
                </a:solidFill>
              </a:rPr>
              <a:t>maneras de estar </a:t>
            </a:r>
            <a:r>
              <a:rPr lang="es-MX" sz="2800" dirty="0"/>
              <a:t>en la sociedad del ser humano (niño, tercera edad, discapacitado, etc.).</a:t>
            </a:r>
          </a:p>
          <a:p>
            <a:pPr marL="0" indent="0" algn="ctr">
              <a:buNone/>
            </a:pP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(Bobbio, 1991, p. 114)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10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374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Derechos de la naturaleza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502" y="1700806"/>
            <a:ext cx="6342970" cy="4525963"/>
          </a:xfrm>
        </p:spPr>
        <p:txBody>
          <a:bodyPr>
            <a:noAutofit/>
          </a:bodyPr>
          <a:lstStyle/>
          <a:p>
            <a:pPr marL="357188" indent="-35718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600" dirty="0"/>
              <a:t>A que se respete integralmente su </a:t>
            </a:r>
            <a:r>
              <a:rPr lang="es-MX" sz="2600" b="1" dirty="0">
                <a:solidFill>
                  <a:srgbClr val="0070C0"/>
                </a:solidFill>
              </a:rPr>
              <a:t>existencia</a:t>
            </a:r>
            <a:r>
              <a:rPr lang="es-MX" sz="2600" dirty="0"/>
              <a:t> (derecho a la </a:t>
            </a:r>
            <a:r>
              <a:rPr lang="es-MX" sz="2600" b="1" dirty="0">
                <a:solidFill>
                  <a:srgbClr val="C00000"/>
                </a:solidFill>
              </a:rPr>
              <a:t>vida</a:t>
            </a:r>
            <a:r>
              <a:rPr lang="es-MX" sz="2600" dirty="0"/>
              <a:t>).</a:t>
            </a:r>
          </a:p>
          <a:p>
            <a:pPr marL="357188" indent="-35718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600" dirty="0"/>
              <a:t>Al </a:t>
            </a:r>
            <a:r>
              <a:rPr lang="es-MX" sz="2600" b="1" dirty="0">
                <a:solidFill>
                  <a:srgbClr val="0070C0"/>
                </a:solidFill>
              </a:rPr>
              <a:t>mantenimiento</a:t>
            </a:r>
            <a:r>
              <a:rPr lang="es-MX" sz="2600" dirty="0"/>
              <a:t> de sus ciclos vitales, estructura, funciones y procesos evolutivos (derecho a la </a:t>
            </a:r>
            <a:r>
              <a:rPr lang="es-MX" sz="2600" b="1" dirty="0">
                <a:solidFill>
                  <a:srgbClr val="C00000"/>
                </a:solidFill>
              </a:rPr>
              <a:t>integridad</a:t>
            </a:r>
            <a:r>
              <a:rPr lang="es-MX" sz="2600" dirty="0"/>
              <a:t>).</a:t>
            </a:r>
          </a:p>
          <a:p>
            <a:pPr marL="357188" indent="-35718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600" dirty="0"/>
              <a:t>A la </a:t>
            </a:r>
            <a:r>
              <a:rPr lang="es-MX" sz="2600" b="1" dirty="0">
                <a:solidFill>
                  <a:srgbClr val="0070C0"/>
                </a:solidFill>
              </a:rPr>
              <a:t>regeneración</a:t>
            </a:r>
            <a:r>
              <a:rPr lang="es-MX" sz="2600" dirty="0"/>
              <a:t> de sus ciclos vitales, estructura, funciones y procesos evolutivos (derecho a su </a:t>
            </a:r>
            <a:r>
              <a:rPr lang="es-MX" sz="2600" b="1" dirty="0">
                <a:solidFill>
                  <a:srgbClr val="C00000"/>
                </a:solidFill>
              </a:rPr>
              <a:t>libre desarrollo</a:t>
            </a:r>
            <a:r>
              <a:rPr lang="es-MX" sz="2600" dirty="0"/>
              <a:t>). </a:t>
            </a:r>
          </a:p>
          <a:p>
            <a:pPr marL="357188" indent="-35718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600" dirty="0"/>
              <a:t>A la </a:t>
            </a:r>
            <a:r>
              <a:rPr lang="es-MX" sz="2600" b="1" dirty="0">
                <a:solidFill>
                  <a:srgbClr val="0070C0"/>
                </a:solidFill>
              </a:rPr>
              <a:t>restauración </a:t>
            </a:r>
            <a:r>
              <a:rPr lang="es-MX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(garantía de los otros derechos).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11</a:t>
            </a:fld>
            <a:endParaRPr lang="es-EC" dirty="0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429AA10A-4787-4C40-AAF7-5A74B01EA558}"/>
              </a:ext>
            </a:extLst>
          </p:cNvPr>
          <p:cNvSpPr/>
          <p:nvPr/>
        </p:nvSpPr>
        <p:spPr>
          <a:xfrm>
            <a:off x="2189470" y="1700805"/>
            <a:ext cx="288032" cy="45259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FC37E5D-CDD8-4575-9DB1-2E75E4E56DF1}"/>
              </a:ext>
            </a:extLst>
          </p:cNvPr>
          <p:cNvSpPr txBox="1"/>
          <p:nvPr/>
        </p:nvSpPr>
        <p:spPr>
          <a:xfrm>
            <a:off x="162902" y="3009678"/>
            <a:ext cx="20265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C00000"/>
                </a:solidFill>
              </a:rPr>
              <a:t>Derechos</a:t>
            </a:r>
          </a:p>
          <a:p>
            <a:pPr algn="ctr"/>
            <a:r>
              <a:rPr lang="es-MX" sz="2800" b="1" dirty="0">
                <a:solidFill>
                  <a:srgbClr val="C00000"/>
                </a:solidFill>
              </a:rPr>
              <a:t>de la Naturaleza</a:t>
            </a:r>
          </a:p>
          <a:p>
            <a:pPr algn="ctr"/>
            <a:r>
              <a:rPr lang="es-MX" dirty="0"/>
              <a:t>(</a:t>
            </a:r>
            <a:r>
              <a:rPr lang="es-MX" sz="1600" dirty="0"/>
              <a:t>Constitución, 2008, arts. 71-72)</a:t>
            </a:r>
          </a:p>
        </p:txBody>
      </p:sp>
    </p:spTree>
    <p:extLst>
      <p:ext uri="{BB962C8B-B14F-4D97-AF65-F5344CB8AC3E}">
        <p14:creationId xmlns:p14="http://schemas.microsoft.com/office/powerpoint/2010/main" val="48452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D8272-A088-4ECE-BD19-54D51A4E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Bien jurídico protegido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07320A-C77A-4D49-8EB7-E73E5B4B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La naturaleza con valor intrínseco y como derecho autónomo, independientemente de la utilidad del ser humano.</a:t>
            </a:r>
          </a:p>
          <a:p>
            <a:pPr marL="0" indent="0">
              <a:buNone/>
            </a:pPr>
            <a:r>
              <a:rPr lang="es-MX" dirty="0"/>
              <a:t>Qué compre?: La existencia, mantenimiento, regeneración y recuperación de: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Ciclos vitales.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Estructura.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Funciones.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Procesos evolutivos. 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F3FE99B-7803-48A4-A204-94383BA5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912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D8272-A088-4ECE-BD19-54D51A4E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0070C0"/>
                </a:solidFill>
              </a:rPr>
              <a:t>Responsabilidades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07320A-C77A-4D49-8EB7-E73E5B4BE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616624"/>
          </a:xfrm>
        </p:spPr>
        <p:txBody>
          <a:bodyPr>
            <a:noAutofit/>
          </a:bodyPr>
          <a:lstStyle/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Ejecutar un </a:t>
            </a:r>
            <a:r>
              <a:rPr lang="es-MX" sz="1600" b="1" dirty="0">
                <a:solidFill>
                  <a:srgbClr val="0070C0"/>
                </a:solidFill>
              </a:rPr>
              <a:t>régimen de desarrollo </a:t>
            </a:r>
            <a:r>
              <a:rPr lang="es-MX" sz="1600" dirty="0"/>
              <a:t>que tenga como objetivo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recuperar y conservar la naturaleza </a:t>
            </a:r>
            <a:r>
              <a:rPr lang="es-MX" sz="1600" dirty="0"/>
              <a:t>(art. 276).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Propender por un </a:t>
            </a:r>
            <a:r>
              <a:rPr lang="es-MX" sz="1600" b="1" dirty="0">
                <a:solidFill>
                  <a:srgbClr val="C00000"/>
                </a:solidFill>
              </a:rPr>
              <a:t>sistema económico </a:t>
            </a:r>
            <a:r>
              <a:rPr lang="es-MX" sz="1600" dirty="0"/>
              <a:t>en el que la relación entre sociedad, Estado y mercado esté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armonía con la naturaleza </a:t>
            </a:r>
            <a:r>
              <a:rPr lang="es-MX" sz="1600" dirty="0"/>
              <a:t>(art. 283).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Su </a:t>
            </a:r>
            <a:r>
              <a:rPr lang="es-MX" sz="1600" b="1" dirty="0">
                <a:solidFill>
                  <a:srgbClr val="0070C0"/>
                </a:solidFill>
              </a:rPr>
              <a:t>política económica </a:t>
            </a:r>
            <a:r>
              <a:rPr lang="es-MX" sz="1600" dirty="0"/>
              <a:t>debe enmarcarse dentro de los límites biofísicos de la naturaleza (art. 284).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Su </a:t>
            </a:r>
            <a:r>
              <a:rPr lang="es-MX" sz="1600" b="1" dirty="0">
                <a:solidFill>
                  <a:srgbClr val="0070C0"/>
                </a:solidFill>
              </a:rPr>
              <a:t>endeudamiento público </a:t>
            </a:r>
            <a:r>
              <a:rPr lang="es-MX" sz="1600" dirty="0"/>
              <a:t>no puede afectar el buen vivir ni la preservación de la naturaleza (art. 290-2).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Desincentivar las </a:t>
            </a:r>
            <a:r>
              <a:rPr lang="es-MX" sz="1600" b="1" dirty="0">
                <a:solidFill>
                  <a:srgbClr val="0070C0"/>
                </a:solidFill>
              </a:rPr>
              <a:t>importaciones</a:t>
            </a:r>
            <a:r>
              <a:rPr lang="es-MX" sz="1600" dirty="0"/>
              <a:t> que afecten negativamente a la naturaleza (Art. 306).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En la gestión de los </a:t>
            </a:r>
            <a:r>
              <a:rPr lang="es-MX" sz="1600" b="1" dirty="0">
                <a:solidFill>
                  <a:srgbClr val="0070C0"/>
                </a:solidFill>
              </a:rPr>
              <a:t>recursos naturales </a:t>
            </a:r>
            <a:r>
              <a:rPr lang="es-MX" sz="1600" dirty="0"/>
              <a:t>debe priorizar la responsabilidad intergeneracional y la conservación de la naturaleza (art. 317).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Promover </a:t>
            </a:r>
            <a:r>
              <a:rPr lang="es-MX" sz="1600" b="1" dirty="0">
                <a:solidFill>
                  <a:srgbClr val="0070C0"/>
                </a:solidFill>
              </a:rPr>
              <a:t>formas de producción </a:t>
            </a:r>
            <a:r>
              <a:rPr lang="es-MX" sz="1600" dirty="0"/>
              <a:t>que aseguren el buen vivir y desincentive las que atenten contra los derechos de la naturaleza (art. 319).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s-MX" sz="1600" dirty="0"/>
              <a:t>Desarrollar un </a:t>
            </a:r>
            <a:r>
              <a:rPr lang="es-MX" sz="1600" b="1" dirty="0">
                <a:solidFill>
                  <a:srgbClr val="0070C0"/>
                </a:solidFill>
              </a:rPr>
              <a:t>sistema nacional de ciencia, tecnología, innovación y saberes ancestrales</a:t>
            </a:r>
            <a:r>
              <a:rPr lang="es-MX" sz="1600" dirty="0"/>
              <a:t>, en el marco del respeto al ambiente y la naturaleza (art. 385).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s-MX" sz="16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F73D5927-D0F2-482E-AF14-50FB5FE7A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2434" y="1084992"/>
            <a:ext cx="4172270" cy="549837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 startAt="9"/>
            </a:pPr>
            <a:r>
              <a:rPr lang="es-MX" sz="6400" dirty="0"/>
              <a:t>Garantizar la </a:t>
            </a:r>
            <a:r>
              <a:rPr lang="es-MX" sz="6400" b="1" dirty="0">
                <a:solidFill>
                  <a:srgbClr val="0070C0"/>
                </a:solidFill>
              </a:rPr>
              <a:t>libertad de creación e investigación </a:t>
            </a:r>
            <a:r>
              <a:rPr lang="es-MX" sz="6400" dirty="0"/>
              <a:t>en el marco del respeto a la ética, la naturaleza. (art. 387-4). </a:t>
            </a:r>
          </a:p>
          <a:p>
            <a:pPr marL="357188" indent="-357188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 startAt="9"/>
            </a:pPr>
            <a:r>
              <a:rPr lang="es-MX" sz="6400" dirty="0"/>
              <a:t>Garantizar un </a:t>
            </a:r>
            <a:r>
              <a:rPr lang="es-MX" sz="6400" b="1" dirty="0">
                <a:solidFill>
                  <a:srgbClr val="0070C0"/>
                </a:solidFill>
              </a:rPr>
              <a:t>modelo sustentable de desarrollo</a:t>
            </a:r>
            <a:r>
              <a:rPr lang="es-MX" sz="6400" dirty="0"/>
              <a:t>, ambientalmente equilibrado que conserve la biodiversidad y la capacidad de regeneración natural de los ecosistemas (art. 395). </a:t>
            </a:r>
          </a:p>
          <a:p>
            <a:pPr marL="357188" indent="-357188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 startAt="9"/>
            </a:pPr>
            <a:r>
              <a:rPr lang="es-MX" sz="6400" dirty="0"/>
              <a:t>No comprometerse en</a:t>
            </a:r>
            <a:r>
              <a:rPr lang="es-MX" sz="6400" b="1" dirty="0">
                <a:solidFill>
                  <a:srgbClr val="0070C0"/>
                </a:solidFill>
              </a:rPr>
              <a:t> convenios o acuerdos de cooperación </a:t>
            </a:r>
            <a:r>
              <a:rPr lang="es-MX" sz="6400" dirty="0"/>
              <a:t>que incluyan cláusulas que menoscaben la conservación y el manejo sustentable de la biodiversidad, la salud humana y los derechos colectivos y de la naturaleza (art. 403). </a:t>
            </a:r>
          </a:p>
          <a:p>
            <a:pPr marL="357188" indent="-357188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 startAt="9"/>
            </a:pPr>
            <a:r>
              <a:rPr lang="es-MX" sz="6400" dirty="0"/>
              <a:t>Regular la conservación, manejo y uso sustentable, recuperación, y limitaciones de dominio de los </a:t>
            </a:r>
            <a:r>
              <a:rPr lang="es-MX" sz="6400" b="1" dirty="0">
                <a:solidFill>
                  <a:srgbClr val="0070C0"/>
                </a:solidFill>
              </a:rPr>
              <a:t>ecosistemas frágiles y amenazados.</a:t>
            </a:r>
            <a:r>
              <a:rPr lang="es-MX" sz="6400" dirty="0"/>
              <a:t> (art. 406). </a:t>
            </a:r>
          </a:p>
          <a:p>
            <a:pPr marL="357188" indent="-357188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  <a:buFont typeface="+mj-lt"/>
              <a:buAutoNum type="arabicPeriod" startAt="9"/>
            </a:pPr>
            <a:r>
              <a:rPr lang="es-MX" sz="6400" dirty="0"/>
              <a:t>Consultar a los pueblos indígenas previa, libre e informadamente sobre planes y </a:t>
            </a:r>
            <a:r>
              <a:rPr lang="es-MX" sz="6400" b="1" dirty="0">
                <a:solidFill>
                  <a:srgbClr val="0070C0"/>
                </a:solidFill>
              </a:rPr>
              <a:t>programas de prospección, explotación </a:t>
            </a:r>
            <a:r>
              <a:rPr lang="es-MX" sz="6400" dirty="0"/>
              <a:t>y comercialización de recursos no renovables, y (art. 57-7),  y a la población sobre toda decisión o autorización estatal que pueda afectar al ambiente (art. 398)</a:t>
            </a:r>
          </a:p>
          <a:p>
            <a:endParaRPr lang="es-MX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F3FE99B-7803-48A4-A204-94383BA5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13</a:t>
            </a:fld>
            <a:endParaRPr lang="es-EC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1CB02D6-87BA-4791-BBFA-A646715FEF12}"/>
              </a:ext>
            </a:extLst>
          </p:cNvPr>
          <p:cNvCxnSpPr/>
          <p:nvPr/>
        </p:nvCxnSpPr>
        <p:spPr>
          <a:xfrm>
            <a:off x="4572000" y="1084992"/>
            <a:ext cx="0" cy="5584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D8272-A088-4ECE-BD19-54D51A4E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Deberes de los ciudadanos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07320A-C77A-4D49-8EB7-E73E5B4B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Art. 83.- Son </a:t>
            </a:r>
            <a:r>
              <a:rPr lang="es-MX" b="1" dirty="0">
                <a:solidFill>
                  <a:srgbClr val="0070C0"/>
                </a:solidFill>
              </a:rPr>
              <a:t>deberes y responsabilidades </a:t>
            </a:r>
            <a:r>
              <a:rPr lang="es-MX" dirty="0"/>
              <a:t>de las ecuatorianas y los ecuatorianos, sin perjuicio de otros previstos en la Constitución y la ley:</a:t>
            </a:r>
          </a:p>
          <a:p>
            <a:pPr marL="0" indent="0">
              <a:buNone/>
            </a:pPr>
            <a:endParaRPr lang="es-MX" dirty="0"/>
          </a:p>
          <a:p>
            <a:pPr marL="357188" indent="-357188">
              <a:buNone/>
            </a:pPr>
            <a:r>
              <a:rPr lang="es-MX" dirty="0"/>
              <a:t>6. Respetar los derechos de la naturaleza, preservar un ambiente sano y utilizar los recursos naturales de modo racional, sustentable y sostenible.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F3FE99B-7803-48A4-A204-94383BA5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14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55895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Principios de aplicación en referencia a los Derechos de la Naturaleza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Exigibilidad (art. 11-1).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Directa e inmediata aflicción (art. 11-3).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Plenamente justiciables (art. 11-3).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Aplicación más favorable (pro natura) (art. 11-5).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Interdependientes y misma jerarquía (art. 11-6).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Progresividad: legislación, políticas públicas y jurisprudencia (art. 11-8).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Deber del estado de respetar y realizar los derechos (arts. 3-1 y 11-9). 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6131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Principios ambientales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0070C0"/>
                </a:solidFill>
              </a:rPr>
              <a:t>Principio de prevención: </a:t>
            </a:r>
            <a:r>
              <a:rPr lang="es-MX" sz="2400" dirty="0"/>
              <a:t>Estado tiene la obligación de adoptar medidas oportunas para evitar daños ambientales cuando exista certidumbre del daño.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0070C0"/>
                </a:solidFill>
              </a:rPr>
              <a:t>Principio de precaución: </a:t>
            </a:r>
            <a:r>
              <a:rPr lang="es-MX" sz="2400" dirty="0"/>
              <a:t>En caso de duda sobre el impacto ambiental, aunque no exista evidencia científica, el Estado adoptará medidas protectores eficaces y oportunas.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0070C0"/>
                </a:solidFill>
              </a:rPr>
              <a:t>Desarrollo sustentable: </a:t>
            </a:r>
            <a:r>
              <a:rPr lang="es-MX" sz="2400" dirty="0"/>
              <a:t>el crecimiento económico debe ser respetuoso de la diversidad cultural y del medio ambiente.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solidFill>
                  <a:srgbClr val="0070C0"/>
                </a:solidFill>
              </a:rPr>
              <a:t>Principio de participación: </a:t>
            </a:r>
            <a:r>
              <a:rPr lang="es-MX" sz="2400" dirty="0"/>
              <a:t>Derecho de las personas, pueblos y comunidades de participar en la planificación, ejecución y control de las actividades que generen impactos ambientales. </a:t>
            </a:r>
            <a:endParaRPr lang="es-MX" dirty="0"/>
          </a:p>
          <a:p>
            <a:pPr marL="0" indent="0" algn="ctr">
              <a:buNone/>
            </a:pPr>
            <a:r>
              <a:rPr lang="es-MX" sz="1800" dirty="0"/>
              <a:t>(Morales, 2018, pp. 10-11)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8381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Principios  de los derechos de la naturaleza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400" b="1" dirty="0">
                <a:solidFill>
                  <a:srgbClr val="0070C0"/>
                </a:solidFill>
              </a:rPr>
              <a:t>Principio de funcionalidad sistémica:</a:t>
            </a:r>
            <a:r>
              <a:rPr lang="es-MX" sz="2400" b="1" dirty="0"/>
              <a:t> </a:t>
            </a:r>
            <a:r>
              <a:rPr lang="es-MX" sz="2400" dirty="0"/>
              <a:t>Los DDN protegen al conjunto que conforma la naturaleza y sus interrelaciones, y no a sus elementos aisladamente considerados.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>
                <a:solidFill>
                  <a:srgbClr val="0070C0"/>
                </a:solidFill>
              </a:rPr>
              <a:t>Principio de diversidad de ecosistemas:</a:t>
            </a:r>
            <a:r>
              <a:rPr lang="es-MX" sz="2400" dirty="0"/>
              <a:t> aplicación de las leyes de la vida de manera especializada y a cada caso.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>
                <a:solidFill>
                  <a:srgbClr val="0070C0"/>
                </a:solidFill>
              </a:rPr>
              <a:t>Principio de elasticidad de ecosistemas: </a:t>
            </a:r>
            <a:r>
              <a:rPr lang="es-MX" sz="2400" dirty="0"/>
              <a:t>los tamaños y clases de ecosistemas pueden variar desde el enfoque que se emplee.</a:t>
            </a:r>
          </a:p>
          <a:p>
            <a:pPr marL="0" indent="0">
              <a:buNone/>
            </a:pPr>
            <a:endParaRPr lang="es-MX" sz="2400" dirty="0"/>
          </a:p>
          <a:p>
            <a:pPr marL="0" indent="0" algn="ctr">
              <a:buNone/>
            </a:pPr>
            <a:r>
              <a:rPr lang="es-MX" sz="2000" dirty="0"/>
              <a:t>(Prieto, 2013, pp. 106-109)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17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3367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Garantías de los derechos de la naturaleza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18</a:t>
            </a:fld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BA6532-32CD-485A-97F8-AFB9ABFBF080}"/>
              </a:ext>
            </a:extLst>
          </p:cNvPr>
          <p:cNvSpPr txBox="1"/>
          <p:nvPr/>
        </p:nvSpPr>
        <p:spPr>
          <a:xfrm>
            <a:off x="251520" y="3132151"/>
            <a:ext cx="23071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C00000"/>
                </a:solidFill>
              </a:rPr>
              <a:t>Garantías</a:t>
            </a:r>
            <a:r>
              <a:rPr lang="es-MX" sz="2400" b="1" dirty="0"/>
              <a:t> de los derechos de la NATURALEZA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798081-D616-4579-BAE3-228BB6D337A2}"/>
              </a:ext>
            </a:extLst>
          </p:cNvPr>
          <p:cNvSpPr txBox="1"/>
          <p:nvPr/>
        </p:nvSpPr>
        <p:spPr>
          <a:xfrm>
            <a:off x="3131840" y="2323948"/>
            <a:ext cx="1980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Primarias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931C05-0136-4C39-8EF5-C09960684FE0}"/>
              </a:ext>
            </a:extLst>
          </p:cNvPr>
          <p:cNvSpPr txBox="1"/>
          <p:nvPr/>
        </p:nvSpPr>
        <p:spPr>
          <a:xfrm>
            <a:off x="3131840" y="4860802"/>
            <a:ext cx="1980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Secundarias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34C39E8-4713-4281-BFCC-544A9E16D5C3}"/>
              </a:ext>
            </a:extLst>
          </p:cNvPr>
          <p:cNvCxnSpPr>
            <a:stCxn id="5" idx="3"/>
            <a:endCxn id="8" idx="1"/>
          </p:cNvCxnSpPr>
          <p:nvPr/>
        </p:nvCxnSpPr>
        <p:spPr>
          <a:xfrm flipV="1">
            <a:off x="2558705" y="2585558"/>
            <a:ext cx="573135" cy="1146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19B3C51-5318-4395-B467-6F667BE5F3E7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2558705" y="3732316"/>
            <a:ext cx="573135" cy="1390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brir llave 16">
            <a:extLst>
              <a:ext uri="{FF2B5EF4-FFF2-40B4-BE49-F238E27FC236}">
                <a16:creationId xmlns:a16="http://schemas.microsoft.com/office/drawing/2014/main" id="{47BFB2B4-BE48-492A-800D-880A34B24BDF}"/>
              </a:ext>
            </a:extLst>
          </p:cNvPr>
          <p:cNvSpPr/>
          <p:nvPr/>
        </p:nvSpPr>
        <p:spPr>
          <a:xfrm>
            <a:off x="5198227" y="1572316"/>
            <a:ext cx="180000" cy="2160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1538776-E047-4594-9273-A38040821764}"/>
              </a:ext>
            </a:extLst>
          </p:cNvPr>
          <p:cNvSpPr txBox="1"/>
          <p:nvPr/>
        </p:nvSpPr>
        <p:spPr>
          <a:xfrm>
            <a:off x="5464614" y="1555164"/>
            <a:ext cx="31654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s-MX" sz="2400" dirty="0"/>
              <a:t>Normativas (art. 84)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s-MX" sz="2400" dirty="0"/>
              <a:t>Políticas públicas (art. 85).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s-MX" sz="2400" dirty="0"/>
              <a:t>Participación (art. 85.2). </a:t>
            </a:r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FD3033E3-7B37-4D3D-BEC7-14DBA444AE45}"/>
              </a:ext>
            </a:extLst>
          </p:cNvPr>
          <p:cNvSpPr/>
          <p:nvPr/>
        </p:nvSpPr>
        <p:spPr>
          <a:xfrm>
            <a:off x="5198227" y="4222412"/>
            <a:ext cx="180000" cy="1800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BD74841-ECD8-4EBD-B7D5-D28A6F92E2C3}"/>
              </a:ext>
            </a:extLst>
          </p:cNvPr>
          <p:cNvSpPr txBox="1"/>
          <p:nvPr/>
        </p:nvSpPr>
        <p:spPr>
          <a:xfrm>
            <a:off x="5521377" y="4144975"/>
            <a:ext cx="316542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s-MX" sz="2400" b="1" dirty="0">
                <a:solidFill>
                  <a:srgbClr val="C00000"/>
                </a:solidFill>
              </a:rPr>
              <a:t>Jurisdiccionales</a:t>
            </a:r>
            <a:r>
              <a:rPr lang="es-MX" sz="2400" dirty="0"/>
              <a:t> (art. 86-94).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s-MX" sz="2400" dirty="0"/>
              <a:t>Derecho a la resistencia (art. 98) </a:t>
            </a:r>
          </a:p>
        </p:txBody>
      </p:sp>
    </p:spTree>
    <p:extLst>
      <p:ext uri="{BB962C8B-B14F-4D97-AF65-F5344CB8AC3E}">
        <p14:creationId xmlns:p14="http://schemas.microsoft.com/office/powerpoint/2010/main" val="2491496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Garantías jurisdiccionales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908" y="3153840"/>
            <a:ext cx="4389548" cy="321365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 startAt="4"/>
            </a:pPr>
            <a:r>
              <a:rPr lang="es-MX" sz="1600" b="1" dirty="0">
                <a:solidFill>
                  <a:srgbClr val="0070C0"/>
                </a:solidFill>
              </a:rPr>
              <a:t>Medidas cautelares:</a:t>
            </a:r>
            <a:r>
              <a:rPr lang="es-MX" sz="1600" dirty="0">
                <a:solidFill>
                  <a:srgbClr val="0070C0"/>
                </a:solidFill>
              </a:rPr>
              <a:t> </a:t>
            </a:r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evitar o cesar </a:t>
            </a:r>
            <a:r>
              <a:rPr lang="es-MX" sz="1600" dirty="0"/>
              <a:t>la vulneración de DDN. (art. 87 CR)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 startAt="4"/>
            </a:pPr>
            <a:r>
              <a:rPr lang="es-MX" sz="1600" b="1" dirty="0">
                <a:solidFill>
                  <a:srgbClr val="0070C0"/>
                </a:solidFill>
              </a:rPr>
              <a:t>Acción de protección:  </a:t>
            </a:r>
            <a:r>
              <a:rPr lang="es-MX" sz="1600" dirty="0"/>
              <a:t>para el amparo directo y eficaz de los DDN (art. 88):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 startAt="4"/>
            </a:pPr>
            <a:r>
              <a:rPr lang="es-MX" sz="1600" b="1" dirty="0">
                <a:solidFill>
                  <a:srgbClr val="0070C0"/>
                </a:solidFill>
              </a:rPr>
              <a:t>Acción de acceso a la información pública: </a:t>
            </a:r>
            <a:r>
              <a:rPr lang="es-MX" sz="1600" dirty="0"/>
              <a:t>para garantiza el acceso a información pública que permita prever o defender los DDN (art. 91).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 startAt="4"/>
            </a:pPr>
            <a:r>
              <a:rPr lang="es-MX" sz="1600" b="1" dirty="0">
                <a:solidFill>
                  <a:srgbClr val="0070C0"/>
                </a:solidFill>
              </a:rPr>
              <a:t>Acción por incumplimiento:  </a:t>
            </a:r>
            <a:r>
              <a:rPr lang="es-MX" sz="1600" dirty="0"/>
              <a:t>para garantizar la aplicación de las normas y el cumplimiento de sentencias o informes de organismos internacionales referentes a los DDN. 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 startAt="4"/>
            </a:pPr>
            <a:r>
              <a:rPr lang="es-MX" sz="1600" b="1" dirty="0">
                <a:solidFill>
                  <a:srgbClr val="0070C0"/>
                </a:solidFill>
              </a:rPr>
              <a:t>Acción extraordinaria de protección: </a:t>
            </a:r>
            <a:r>
              <a:rPr lang="es-MX" sz="1600" dirty="0"/>
              <a:t>para la garantizar en la administración de justicia ordinaria el respeto de los DDN.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19</a:t>
            </a:fld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ED82318-995F-4844-A48D-7FC94FCAE836}"/>
              </a:ext>
            </a:extLst>
          </p:cNvPr>
          <p:cNvSpPr txBox="1"/>
          <p:nvPr/>
        </p:nvSpPr>
        <p:spPr>
          <a:xfrm>
            <a:off x="251520" y="2690336"/>
            <a:ext cx="1800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C00000"/>
                </a:solidFill>
              </a:rPr>
              <a:t>Garantías</a:t>
            </a:r>
            <a:r>
              <a:rPr lang="es-MX" dirty="0"/>
              <a:t> jurisdiccionales de los derechos de la NATURALEZA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FA4AB24-7F37-4D47-A9B7-909B9B13E971}"/>
              </a:ext>
            </a:extLst>
          </p:cNvPr>
          <p:cNvSpPr txBox="1"/>
          <p:nvPr/>
        </p:nvSpPr>
        <p:spPr>
          <a:xfrm>
            <a:off x="2375756" y="1700807"/>
            <a:ext cx="165618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MX" sz="1600" b="1" dirty="0"/>
              <a:t>Del estatus constitucional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CA8A26-167B-4A66-8275-FC67C7DD8A9E}"/>
              </a:ext>
            </a:extLst>
          </p:cNvPr>
          <p:cNvSpPr txBox="1"/>
          <p:nvPr/>
        </p:nvSpPr>
        <p:spPr>
          <a:xfrm>
            <a:off x="2369916" y="4437112"/>
            <a:ext cx="165618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Contra su vulneración</a:t>
            </a:r>
            <a:r>
              <a:rPr lang="es-MX" sz="1600" dirty="0"/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F3FFAA-DE23-4C5A-989E-9B662B9DDDB8}"/>
              </a:ext>
            </a:extLst>
          </p:cNvPr>
          <p:cNvSpPr txBox="1"/>
          <p:nvPr/>
        </p:nvSpPr>
        <p:spPr>
          <a:xfrm>
            <a:off x="4265860" y="1196752"/>
            <a:ext cx="4554612" cy="177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1600" b="1" dirty="0">
                <a:solidFill>
                  <a:srgbClr val="0070C0"/>
                </a:solidFill>
              </a:rPr>
              <a:t>Acción de inconstitucionalidad: </a:t>
            </a:r>
            <a:r>
              <a:rPr lang="es-MX" sz="1600" dirty="0"/>
              <a:t>para impedir que se creen norma jurídicas contra los DDN.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1600" b="1" dirty="0">
                <a:solidFill>
                  <a:srgbClr val="0070C0"/>
                </a:solidFill>
              </a:rPr>
              <a:t>Acción de inconstitucionalidad por omisión: </a:t>
            </a:r>
            <a:r>
              <a:rPr lang="es-MX" sz="1600" dirty="0"/>
              <a:t>para hacer cumplir al legislador las obligaciones constitucionales sobre los DDN.</a:t>
            </a:r>
          </a:p>
          <a:p>
            <a:pPr marL="265113" indent="-265113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1600" b="1" dirty="0">
                <a:solidFill>
                  <a:srgbClr val="0070C0"/>
                </a:solidFill>
              </a:rPr>
              <a:t>Reforma de la Constitución:</a:t>
            </a:r>
            <a:r>
              <a:rPr lang="es-MX" sz="1600" dirty="0"/>
              <a:t> DDN solo pueden reformarse por Asamblea Constituyente (arts. 441-444)  </a:t>
            </a:r>
          </a:p>
        </p:txBody>
      </p: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844E9434-4621-45FF-A8FC-9836417A540B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2051720" y="1993195"/>
            <a:ext cx="324036" cy="14358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C6F5FB90-4869-411E-B039-05A80C9D2D07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2051720" y="3429000"/>
            <a:ext cx="318196" cy="1300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rir llave 14">
            <a:extLst>
              <a:ext uri="{FF2B5EF4-FFF2-40B4-BE49-F238E27FC236}">
                <a16:creationId xmlns:a16="http://schemas.microsoft.com/office/drawing/2014/main" id="{784F34D0-0429-438C-90BD-4B702F04471D}"/>
              </a:ext>
            </a:extLst>
          </p:cNvPr>
          <p:cNvSpPr/>
          <p:nvPr/>
        </p:nvSpPr>
        <p:spPr>
          <a:xfrm>
            <a:off x="4085956" y="1206462"/>
            <a:ext cx="180000" cy="1584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6A7DA861-3F07-4D21-91A3-17F6B2169077}"/>
              </a:ext>
            </a:extLst>
          </p:cNvPr>
          <p:cNvSpPr/>
          <p:nvPr/>
        </p:nvSpPr>
        <p:spPr>
          <a:xfrm>
            <a:off x="4085956" y="3091499"/>
            <a:ext cx="180000" cy="3276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95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b="1" dirty="0">
                <a:solidFill>
                  <a:srgbClr val="0070C0"/>
                </a:solidFill>
              </a:rPr>
              <a:t>Ideal central</a:t>
            </a:r>
            <a:endParaRPr lang="es-EC" sz="4000" b="1" cap="none" dirty="0">
              <a:solidFill>
                <a:srgbClr val="0070C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dirty="0"/>
              <a:t>La Constitución de 2008 no solo </a:t>
            </a:r>
            <a:r>
              <a:rPr lang="es-EC" b="1" dirty="0">
                <a:solidFill>
                  <a:srgbClr val="0070C0"/>
                </a:solidFill>
              </a:rPr>
              <a:t>positiviza</a:t>
            </a:r>
            <a:r>
              <a:rPr lang="es-EC" dirty="0"/>
              <a:t> los derechos de la Naturaleza, sino que les otorga el mismo </a:t>
            </a:r>
            <a:r>
              <a:rPr lang="es-EC" b="1" dirty="0">
                <a:solidFill>
                  <a:srgbClr val="0070C0"/>
                </a:solidFill>
              </a:rPr>
              <a:t>rango</a:t>
            </a:r>
            <a:r>
              <a:rPr lang="es-EC" dirty="0"/>
              <a:t> de los demás derechos constitucionales, y los ofrece suficientes </a:t>
            </a:r>
            <a:r>
              <a:rPr lang="es-EC" b="1" dirty="0">
                <a:solidFill>
                  <a:srgbClr val="0070C0"/>
                </a:solidFill>
              </a:rPr>
              <a:t>garantías</a:t>
            </a:r>
            <a:r>
              <a:rPr lang="es-EC" dirty="0"/>
              <a:t> primarias y jurisdiccionales para su realización y protección.</a:t>
            </a:r>
          </a:p>
          <a:p>
            <a:pPr marL="0" indent="0">
              <a:buNone/>
            </a:pPr>
            <a:endParaRPr lang="es-EC" dirty="0"/>
          </a:p>
          <a:p>
            <a:pPr marL="457189" indent="-457189">
              <a:buFont typeface="+mj-lt"/>
              <a:buAutoNum type="arabicPeriod" startAt="6"/>
            </a:pPr>
            <a:endParaRPr lang="es-EC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0ABE-8CB4-4D8D-941D-6AE0421F1EA4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5726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13111-BEE9-4C7E-9CE2-8E4A4927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40E683-A5B8-42C1-BF10-CCEA57C8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MX" sz="2800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800" dirty="0"/>
              <a:t>Los DDN están constitucionalmente establecidos y garantizados.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2800" dirty="0"/>
              <a:t>El desarrollo concreto de los DNN deben ser desarrollados por la legislación y las políticas públicas, en un entendimiento integral del Contenido de la Constitución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TODOS Y CADA UNO DE NOSOTROS y el Estado tiene el derecho y el deber de </a:t>
            </a:r>
            <a:r>
              <a:rPr lang="es-MX" sz="28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proteger</a:t>
            </a:r>
            <a:r>
              <a:rPr lang="es-MX" sz="2800" dirty="0"/>
              <a:t> y </a:t>
            </a:r>
            <a:r>
              <a:rPr lang="es-MX" sz="28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defender</a:t>
            </a:r>
            <a:r>
              <a:rPr lang="es-MX" sz="2800" dirty="0"/>
              <a:t> a la NATURALEZA.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TODOS Y CADA UNO DE NOSOTROS tenemos el derecho y el deber de </a:t>
            </a:r>
            <a:r>
              <a:rPr lang="es-MX" sz="28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representar judicialmente  </a:t>
            </a:r>
            <a:r>
              <a:rPr lang="es-MX" sz="2800" dirty="0"/>
              <a:t>a la </a:t>
            </a:r>
            <a:r>
              <a:rPr lang="es-MX" sz="2800" dirty="0" err="1"/>
              <a:t>Natureleza</a:t>
            </a:r>
            <a:r>
              <a:rPr lang="es-MX" sz="2800" dirty="0"/>
              <a:t> –dado el caso– contra  nosotros mismos y contra la fuerza destructiva de una sociedad desigual, basada en el consumo y en el derroche, y de un Estado con una modelo productivo extractivista y lleno de escándalos de corrupción.</a:t>
            </a:r>
          </a:p>
          <a:p>
            <a:pPr marL="0" indent="0" algn="ctr">
              <a:buNone/>
            </a:pPr>
            <a:endParaRPr lang="es-MX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56A759-8D79-429B-A6D8-DEAC42B5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20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4166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_tradnl" sz="3400" b="1" dirty="0">
                <a:solidFill>
                  <a:srgbClr val="0070C0"/>
                </a:solidFill>
              </a:rPr>
              <a:t>Derechos de la naturaleza en la Constitución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3</a:t>
            </a:fld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2663888" y="3285040"/>
            <a:ext cx="3600000" cy="50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b="1" dirty="0">
                <a:solidFill>
                  <a:schemeClr val="accent3">
                    <a:lumMod val="50000"/>
                  </a:schemeClr>
                </a:solidFill>
              </a:rPr>
              <a:t>Derechos de la  NATURALEZA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chemeClr val="accent3">
                    <a:lumMod val="50000"/>
                  </a:schemeClr>
                </a:solidFill>
              </a:rPr>
              <a:t>(art. 71-74)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55986" y="1485705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Pacha Mama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(Preámbulo)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492369" y="1467497"/>
            <a:ext cx="1440000" cy="10800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Garantías de los derechos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III)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10417" y="1467497"/>
            <a:ext cx="144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Estado de derechos y plurinacional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I)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743888" y="1485705"/>
            <a:ext cx="1440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Derechos </a:t>
            </a:r>
            <a:r>
              <a:rPr lang="es-ES_tradnl" dirty="0" err="1"/>
              <a:t>interdepen</a:t>
            </a:r>
            <a:r>
              <a:rPr lang="es-ES_tradnl" dirty="0"/>
              <a:t>-dientes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II)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246800" y="1484784"/>
            <a:ext cx="144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/>
              <a:t>Órganos </a:t>
            </a:r>
            <a:r>
              <a:rPr lang="es-ES_tradnl" dirty="0"/>
              <a:t>del Estado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IV)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79258" y="4412792"/>
            <a:ext cx="144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Competencias de los GAD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V)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741576" y="4377647"/>
            <a:ext cx="144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Régimen del Buen Vivir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VII)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541576" y="4375534"/>
            <a:ext cx="144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Relaciones </a:t>
            </a:r>
            <a:r>
              <a:rPr lang="es-ES_tradnl" dirty="0" err="1"/>
              <a:t>internacio-nales</a:t>
            </a:r>
            <a:endParaRPr lang="es-ES_tradnl" dirty="0"/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VIII)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343888" y="4377647"/>
            <a:ext cx="1440000" cy="10800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Control y reforma constitucional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IX)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010417" y="4396958"/>
            <a:ext cx="1440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_tradnl" dirty="0"/>
              <a:t>Régimen de desarrollo</a:t>
            </a:r>
          </a:p>
          <a:p>
            <a:pPr algn="ctr">
              <a:lnSpc>
                <a:spcPct val="80000"/>
              </a:lnSpc>
            </a:pPr>
            <a:r>
              <a:rPr lang="es-ES_tradnl" sz="1200" b="1" dirty="0">
                <a:solidFill>
                  <a:srgbClr val="C00000"/>
                </a:solidFill>
              </a:rPr>
              <a:t>(Título VI)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583888" y="6025406"/>
            <a:ext cx="57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rgbClr val="0070C0"/>
                </a:solidFill>
              </a:rPr>
              <a:t>Principio de Unidad de la Constitución</a:t>
            </a:r>
          </a:p>
        </p:txBody>
      </p:sp>
      <p:sp>
        <p:nvSpPr>
          <p:cNvPr id="29" name="Abrir llave 28"/>
          <p:cNvSpPr/>
          <p:nvPr/>
        </p:nvSpPr>
        <p:spPr>
          <a:xfrm rot="16200000">
            <a:off x="4365253" y="1423082"/>
            <a:ext cx="422558" cy="8636494"/>
          </a:xfrm>
          <a:prstGeom prst="leftBrac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A199C456-1A22-43D9-9B6C-724A0870BD0E}"/>
              </a:ext>
            </a:extLst>
          </p:cNvPr>
          <p:cNvCxnSpPr>
            <a:stCxn id="4" idx="0"/>
            <a:endCxn id="8" idx="2"/>
          </p:cNvCxnSpPr>
          <p:nvPr/>
        </p:nvCxnSpPr>
        <p:spPr>
          <a:xfrm flipV="1">
            <a:off x="4463888" y="2565705"/>
            <a:ext cx="0" cy="71933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C28D043E-D611-4939-A19E-55D9EB915C38}"/>
              </a:ext>
            </a:extLst>
          </p:cNvPr>
          <p:cNvCxnSpPr>
            <a:stCxn id="4" idx="0"/>
            <a:endCxn id="7" idx="2"/>
          </p:cNvCxnSpPr>
          <p:nvPr/>
        </p:nvCxnSpPr>
        <p:spPr>
          <a:xfrm flipH="1" flipV="1">
            <a:off x="2730417" y="2547497"/>
            <a:ext cx="1733471" cy="7375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5E5E8541-4232-4EFF-B588-05CC6AEA214D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H="1" flipV="1">
            <a:off x="975986" y="2565705"/>
            <a:ext cx="3487902" cy="71933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5D1ABB63-DF90-4245-A43A-A2D89881CAC3}"/>
              </a:ext>
            </a:extLst>
          </p:cNvPr>
          <p:cNvCxnSpPr>
            <a:stCxn id="4" idx="0"/>
            <a:endCxn id="6" idx="2"/>
          </p:cNvCxnSpPr>
          <p:nvPr/>
        </p:nvCxnSpPr>
        <p:spPr>
          <a:xfrm flipV="1">
            <a:off x="4463888" y="2547497"/>
            <a:ext cx="1748481" cy="73754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F45E722C-CF52-4581-B25C-F6FCEB9BC8F4}"/>
              </a:ext>
            </a:extLst>
          </p:cNvPr>
          <p:cNvCxnSpPr>
            <a:stCxn id="4" idx="0"/>
            <a:endCxn id="9" idx="2"/>
          </p:cNvCxnSpPr>
          <p:nvPr/>
        </p:nvCxnSpPr>
        <p:spPr>
          <a:xfrm flipV="1">
            <a:off x="4463888" y="2564784"/>
            <a:ext cx="3502912" cy="72025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08993E2B-5C2B-4F0C-B679-CD2066B189F6}"/>
              </a:ext>
            </a:extLst>
          </p:cNvPr>
          <p:cNvCxnSpPr>
            <a:stCxn id="4" idx="2"/>
            <a:endCxn id="10" idx="0"/>
          </p:cNvCxnSpPr>
          <p:nvPr/>
        </p:nvCxnSpPr>
        <p:spPr>
          <a:xfrm flipH="1">
            <a:off x="999258" y="3789040"/>
            <a:ext cx="3464630" cy="62375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D5C1C37C-7575-4C7C-A66A-45ED76532642}"/>
              </a:ext>
            </a:extLst>
          </p:cNvPr>
          <p:cNvCxnSpPr>
            <a:stCxn id="4" idx="2"/>
            <a:endCxn id="11" idx="0"/>
          </p:cNvCxnSpPr>
          <p:nvPr/>
        </p:nvCxnSpPr>
        <p:spPr>
          <a:xfrm flipH="1">
            <a:off x="4461576" y="3789040"/>
            <a:ext cx="2312" cy="58860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757A8D5E-E8C0-4244-BCB7-814B37B03F1B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4463888" y="3789040"/>
            <a:ext cx="1797688" cy="5864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572D0148-4066-4628-B5FA-CC51866B418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>
            <a:off x="4463888" y="3789040"/>
            <a:ext cx="3600000" cy="58860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520803F1-215D-4DAE-B708-E08124230D94}"/>
              </a:ext>
            </a:extLst>
          </p:cNvPr>
          <p:cNvCxnSpPr>
            <a:stCxn id="4" idx="2"/>
          </p:cNvCxnSpPr>
          <p:nvPr/>
        </p:nvCxnSpPr>
        <p:spPr>
          <a:xfrm flipH="1">
            <a:off x="2719937" y="3789040"/>
            <a:ext cx="1743951" cy="58649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6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solidFill>
                  <a:srgbClr val="0070C0"/>
                </a:solidFill>
              </a:rPr>
              <a:t>El nuevo contrato constitucional </a:t>
            </a:r>
            <a:endParaRPr lang="es-EC" b="1" cap="none" dirty="0">
              <a:solidFill>
                <a:srgbClr val="0070C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0ABE-8CB4-4D8D-941D-6AE0421F1EA4}" type="slidenum">
              <a:rPr lang="es-EC" smtClean="0"/>
              <a:t>4</a:t>
            </a:fld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7D87ED-8168-46EB-87EB-344CCA3A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800" b="1" dirty="0"/>
              <a:t>Nosotras y nosotros, el pueblo soberano del Ecuador</a:t>
            </a:r>
            <a:endParaRPr lang="es-MX" sz="2800" dirty="0"/>
          </a:p>
          <a:p>
            <a:pPr marL="0" indent="0">
              <a:buNone/>
            </a:pPr>
            <a:r>
              <a:rPr lang="es-MX" sz="2800" b="1" dirty="0">
                <a:solidFill>
                  <a:srgbClr val="0070C0"/>
                </a:solidFill>
              </a:rPr>
              <a:t>CELEBRANDO a la naturaleza, la </a:t>
            </a:r>
            <a:r>
              <a:rPr lang="es-MX" sz="2800" b="1" dirty="0">
                <a:solidFill>
                  <a:srgbClr val="C00000"/>
                </a:solidFill>
              </a:rPr>
              <a:t>Pacha Mama</a:t>
            </a:r>
            <a:r>
              <a:rPr lang="es-MX" sz="2800" dirty="0">
                <a:solidFill>
                  <a:srgbClr val="0070C0"/>
                </a:solidFill>
              </a:rPr>
              <a:t>, de la que somos parte y que es vital para nuestra existencia, </a:t>
            </a:r>
          </a:p>
          <a:p>
            <a:pPr marL="0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es-MX" sz="2800" b="1" dirty="0"/>
              <a:t>Decidimos construir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srgbClr val="0070C0"/>
                </a:solidFill>
              </a:rPr>
              <a:t>Una nueva forma de convivencia </a:t>
            </a:r>
            <a:r>
              <a:rPr lang="es-MX" sz="2800" dirty="0"/>
              <a:t>ciudadana, en diversidad y </a:t>
            </a:r>
            <a:r>
              <a:rPr lang="es-MX" sz="2800" b="1" dirty="0">
                <a:solidFill>
                  <a:srgbClr val="0070C0"/>
                </a:solidFill>
              </a:rPr>
              <a:t>armonía con la naturaleza</a:t>
            </a:r>
            <a:r>
              <a:rPr lang="es-MX" sz="2800" dirty="0"/>
              <a:t>, para alcanzar el buen vivir, el </a:t>
            </a:r>
            <a:r>
              <a:rPr lang="es-MX" sz="2800" dirty="0" err="1"/>
              <a:t>sumak</a:t>
            </a:r>
            <a:r>
              <a:rPr lang="es-MX" sz="2800" dirty="0"/>
              <a:t> </a:t>
            </a:r>
            <a:r>
              <a:rPr lang="es-MX" sz="2800" dirty="0" err="1"/>
              <a:t>kawsay</a:t>
            </a:r>
            <a:r>
              <a:rPr lang="es-MX" sz="2800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endParaRPr lang="es-MX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s-MX" sz="2000" dirty="0"/>
              <a:t>(Constitución, 2008, Preámbulo)</a:t>
            </a:r>
          </a:p>
        </p:txBody>
      </p:sp>
    </p:spTree>
    <p:extLst>
      <p:ext uri="{BB962C8B-B14F-4D97-AF65-F5344CB8AC3E}">
        <p14:creationId xmlns:p14="http://schemas.microsoft.com/office/powerpoint/2010/main" val="200279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EE136-94FF-488A-81BD-C6DE2D56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Los derechos de la naturaleza como derecho fundamental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1CF4F-BAC2-42F5-B333-33A569809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derechos fundamentales “[s]</a:t>
            </a:r>
            <a:r>
              <a:rPr lang="es-MX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moral legalizada” (Peces-Barba, 2004, p. 32) </a:t>
            </a:r>
            <a:endParaRPr lang="es-MX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MX" b="1" dirty="0">
                <a:solidFill>
                  <a:srgbClr val="C00000"/>
                </a:solidFill>
              </a:rPr>
              <a:t>Dos dimensiones: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MX" b="1" dirty="0"/>
              <a:t>Una moralidad básica:</a:t>
            </a:r>
            <a:r>
              <a:rPr lang="es-MX" dirty="0"/>
              <a:t> el valor intrínseco de la naturaleza y de toda forma de vida.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MX" b="1" dirty="0"/>
              <a:t>Una juridicidad básica: </a:t>
            </a:r>
            <a:r>
              <a:rPr lang="es-MX" dirty="0"/>
              <a:t>constitucionalización de los derechos de la naturaleza.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B6E2A0-B2C9-4CD0-A6D1-9A4CF927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4501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Fundamentación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La fundamentación de los derechos siempre es </a:t>
            </a:r>
            <a:r>
              <a:rPr lang="es-MX" b="1" dirty="0"/>
              <a:t>histórica</a:t>
            </a:r>
            <a:r>
              <a:rPr lang="es-MX" dirty="0"/>
              <a:t> y se refiere a las racionalidades parciales determinadas culturalmente: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Filosofía andina.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/>
              <a:t>Biocentrismo</a:t>
            </a:r>
            <a:r>
              <a:rPr lang="es-MX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Crítica al capitalismo y neocolonialismo.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1110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Concepto constitucional de Naturaleza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La NATURALEZA,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</a:t>
            </a:r>
            <a:r>
              <a:rPr lang="es-MX" b="1" dirty="0">
                <a:solidFill>
                  <a:srgbClr val="002060"/>
                </a:solidFill>
              </a:rPr>
              <a:t> </a:t>
            </a:r>
            <a:r>
              <a:rPr lang="es-MX" b="1" dirty="0">
                <a:solidFill>
                  <a:srgbClr val="C00000"/>
                </a:solidFill>
              </a:rPr>
              <a:t>Pacha Mama</a:t>
            </a:r>
            <a:r>
              <a:rPr lang="es-MX" dirty="0">
                <a:solidFill>
                  <a:srgbClr val="002060"/>
                </a:solidFill>
              </a:rPr>
              <a:t>, es:</a:t>
            </a:r>
          </a:p>
          <a:p>
            <a:pPr marL="0" indent="0" algn="ctr">
              <a:spcBef>
                <a:spcPts val="2400"/>
              </a:spcBef>
              <a:spcAft>
                <a:spcPts val="2400"/>
              </a:spcAft>
              <a:buNone/>
            </a:pPr>
            <a:r>
              <a:rPr lang="es-MX" sz="3600" dirty="0">
                <a:solidFill>
                  <a:srgbClr val="0070C0"/>
                </a:solidFill>
              </a:rPr>
              <a:t>“donde [-el lugar en el que-] se reproduce y realiza la vida, y de la que </a:t>
            </a:r>
            <a:r>
              <a:rPr lang="es-MX" sz="3600" b="1" dirty="0">
                <a:solidFill>
                  <a:srgbClr val="C00000"/>
                </a:solidFill>
              </a:rPr>
              <a:t>somos parte </a:t>
            </a:r>
            <a:r>
              <a:rPr lang="es-MX" sz="3600" dirty="0">
                <a:solidFill>
                  <a:srgbClr val="0070C0"/>
                </a:solidFill>
              </a:rPr>
              <a:t>y que es vital para nuestra existencia”.</a:t>
            </a:r>
          </a:p>
          <a:p>
            <a:pPr marL="0" indent="0" algn="ctr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(Constitución, 2008, art. 71.1 y Preámbulo)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7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1230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La Naturaleza como </a:t>
            </a:r>
            <a:r>
              <a:rPr lang="es-MX" b="1" i="1" dirty="0">
                <a:solidFill>
                  <a:srgbClr val="0070C0"/>
                </a:solidFill>
              </a:rPr>
              <a:t>sujeto</a:t>
            </a:r>
            <a:r>
              <a:rPr lang="es-MX" b="1" dirty="0">
                <a:solidFill>
                  <a:srgbClr val="0070C0"/>
                </a:solidFill>
              </a:rPr>
              <a:t> de derechos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/>
              <a:t>Posiciones:</a:t>
            </a:r>
          </a:p>
          <a:p>
            <a:pPr marL="357188" indent="-357188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La naturaleza como </a:t>
            </a:r>
            <a:r>
              <a:rPr lang="es-MX" sz="2800" b="1" dirty="0">
                <a:solidFill>
                  <a:srgbClr val="0070C0"/>
                </a:solidFill>
              </a:rPr>
              <a:t>ser vivo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(mega sujeto)</a:t>
            </a:r>
            <a:r>
              <a:rPr lang="es-MX" sz="2800" dirty="0"/>
              <a:t>.</a:t>
            </a:r>
          </a:p>
          <a:p>
            <a:pPr marL="357188" indent="-357188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La naturaleza como </a:t>
            </a:r>
            <a:r>
              <a:rPr lang="es-MX" sz="2800" b="1" dirty="0">
                <a:solidFill>
                  <a:srgbClr val="0070C0"/>
                </a:solidFill>
              </a:rPr>
              <a:t>sujeto-objeto</a:t>
            </a:r>
            <a:r>
              <a:rPr lang="es-MX" sz="2800" dirty="0"/>
              <a:t> con valor intrínseco.</a:t>
            </a:r>
          </a:p>
          <a:p>
            <a:pPr marL="357188" indent="-357188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La naturaleza como </a:t>
            </a:r>
            <a:r>
              <a:rPr lang="es-MX" sz="2800" b="1" dirty="0">
                <a:solidFill>
                  <a:srgbClr val="0070C0"/>
                </a:solidFill>
              </a:rPr>
              <a:t>objeto-sujeto</a:t>
            </a:r>
            <a:r>
              <a:rPr lang="es-MX" sz="2800" dirty="0"/>
              <a:t>, digno de protección para la preservación de las generaciones futuras.</a:t>
            </a:r>
          </a:p>
          <a:p>
            <a:pPr marL="357188" indent="-357188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La naturaleza como </a:t>
            </a:r>
            <a:r>
              <a:rPr lang="es-MX" sz="2800" b="1" dirty="0">
                <a:solidFill>
                  <a:srgbClr val="0070C0"/>
                </a:solidFill>
              </a:rPr>
              <a:t>objeto</a:t>
            </a:r>
            <a:r>
              <a:rPr lang="es-MX" sz="2800" dirty="0"/>
              <a:t>, es decir, como simple técnica jurídica para ampliar las protecciones al medio ambiente.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406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A07BE-FB41-4820-BAEE-D37926CA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La Naturaleza como sujeto en la Constitución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4B970-C47B-4A7B-B8B9-F1652FE94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Sinónimo de </a:t>
            </a:r>
            <a:r>
              <a:rPr lang="es-MX" sz="2800" b="1" dirty="0">
                <a:solidFill>
                  <a:srgbClr val="0070C0"/>
                </a:solidFill>
              </a:rPr>
              <a:t>Pacha Mamá </a:t>
            </a:r>
            <a:r>
              <a:rPr lang="es-MX" sz="2800" dirty="0"/>
              <a:t>(mega sujeto), que se acerca a la concepción de ser vivo de la que somos parte (</a:t>
            </a:r>
            <a:r>
              <a:rPr lang="es-MX" sz="2800" i="1" dirty="0"/>
              <a:t>Preámbulo</a:t>
            </a:r>
            <a:r>
              <a:rPr lang="es-MX" sz="2800" dirty="0"/>
              <a:t>).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b="1" dirty="0">
                <a:solidFill>
                  <a:srgbClr val="0070C0"/>
                </a:solidFill>
              </a:rPr>
              <a:t>Con derechos</a:t>
            </a:r>
            <a:r>
              <a:rPr lang="es-MX" sz="2800" dirty="0"/>
              <a:t>, que se acerca a la concepción de la naturaleza como sujeto-objeto, con valor intrínseco (</a:t>
            </a:r>
            <a:r>
              <a:rPr lang="es-MX" sz="2800" i="1" dirty="0"/>
              <a:t>arts. 71-72</a:t>
            </a:r>
            <a:r>
              <a:rPr lang="es-MX" sz="2800" dirty="0"/>
              <a:t>).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Parte del régimen del </a:t>
            </a:r>
            <a:r>
              <a:rPr lang="es-MX" sz="2800" b="1" dirty="0">
                <a:solidFill>
                  <a:srgbClr val="0070C0"/>
                </a:solidFill>
              </a:rPr>
              <a:t>Buen Vivir</a:t>
            </a:r>
            <a:r>
              <a:rPr lang="es-MX" sz="2800" dirty="0"/>
              <a:t>, que se acerca a la concepción como objeto-sujeto, que merece ser protegido (</a:t>
            </a:r>
            <a:r>
              <a:rPr lang="es-MX" sz="2800" i="1" dirty="0"/>
              <a:t>art. 395-415</a:t>
            </a:r>
            <a:r>
              <a:rPr lang="es-MX" sz="2800" dirty="0"/>
              <a:t>).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MX" sz="2800" dirty="0"/>
              <a:t>En relación al </a:t>
            </a:r>
            <a:r>
              <a:rPr lang="es-MX" sz="2800" b="1" dirty="0">
                <a:solidFill>
                  <a:srgbClr val="0070C0"/>
                </a:solidFill>
              </a:rPr>
              <a:t>régimen de desarrollo</a:t>
            </a:r>
            <a:r>
              <a:rPr lang="es-MX" sz="2800" dirty="0"/>
              <a:t>, se acerca a la concepción objeto, como base de un desarrollo sustentable (arts. </a:t>
            </a:r>
            <a:r>
              <a:rPr lang="es-MX" sz="2800" i="1" dirty="0"/>
              <a:t>275-278)</a:t>
            </a:r>
            <a:endParaRPr lang="es-MX" sz="2800" dirty="0"/>
          </a:p>
          <a:p>
            <a:pPr marL="0" indent="0">
              <a:buNone/>
            </a:pPr>
            <a:endParaRPr lang="es-MX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9F7DD4-4EBE-4062-B3B1-EDE46B98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0D86-22A1-4ABF-8421-615CC243D2E6}" type="slidenum">
              <a:rPr lang="es-EC" smtClean="0"/>
              <a:t>9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4264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206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1796</Words>
  <Application>Microsoft Office PowerPoint</Application>
  <PresentationFormat>Presentación en pantalla (4:3)</PresentationFormat>
  <Paragraphs>174</Paragraphs>
  <Slides>20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Posición jurídica de los derechos  de la Naturaleza en la  Constitución de 2008</vt:lpstr>
      <vt:lpstr>Ideal central</vt:lpstr>
      <vt:lpstr>Derechos de la naturaleza en la Constitución</vt:lpstr>
      <vt:lpstr>El nuevo contrato constitucional </vt:lpstr>
      <vt:lpstr>Los derechos de la naturaleza como derecho fundamental</vt:lpstr>
      <vt:lpstr>Fundamentación</vt:lpstr>
      <vt:lpstr>Concepto constitucional de Naturaleza</vt:lpstr>
      <vt:lpstr>La Naturaleza como sujeto de derechos</vt:lpstr>
      <vt:lpstr>La Naturaleza como sujeto en la Constitución</vt:lpstr>
      <vt:lpstr>La ampliación de los sujetos de derechos</vt:lpstr>
      <vt:lpstr>Derechos de la naturaleza</vt:lpstr>
      <vt:lpstr>Bien jurídico protegido</vt:lpstr>
      <vt:lpstr>Responsabilidades</vt:lpstr>
      <vt:lpstr>Deberes de los ciudadanos</vt:lpstr>
      <vt:lpstr>Principios de aplicación en referencia a los Derechos de la Naturaleza</vt:lpstr>
      <vt:lpstr>Principios ambientales</vt:lpstr>
      <vt:lpstr>Principios  de los derechos de la naturaleza</vt:lpstr>
      <vt:lpstr>Garantías de los derechos de la naturaleza</vt:lpstr>
      <vt:lpstr>Garantías jurisdiccionales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Derecho Constitucional (Pérez Royo, 2014, pp. 33-50)</dc:title>
  <dc:creator>Richard Ortiz</dc:creator>
  <cp:lastModifiedBy>Richard Ortiz</cp:lastModifiedBy>
  <cp:revision>106</cp:revision>
  <cp:lastPrinted>2019-05-20T22:03:20Z</cp:lastPrinted>
  <dcterms:created xsi:type="dcterms:W3CDTF">2015-03-06T21:18:18Z</dcterms:created>
  <dcterms:modified xsi:type="dcterms:W3CDTF">2019-05-20T22:37:51Z</dcterms:modified>
</cp:coreProperties>
</file>