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755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047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886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85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87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66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144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447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10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234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076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898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8BED3-BD8A-1847-B6B5-276ECA5B08A5}" type="datetimeFigureOut">
              <a:rPr lang="es-ES_tradnl" smtClean="0"/>
              <a:t>20/5/19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4B9C-9027-FF45-93AB-7B6747590AB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538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572" y="1122362"/>
            <a:ext cx="6901542" cy="4440237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chemeClr val="accent6">
                    <a:lumMod val="50000"/>
                  </a:schemeClr>
                </a:solidFill>
              </a:rPr>
              <a:t>EL FUTURO DE LOS DERECHOS DE LA NATURALEZA EN EL CONSTITUCIONALISMO ECUATORIANO: </a:t>
            </a:r>
            <a:r>
              <a:rPr lang="es-ES_tradnl" dirty="0" smtClean="0"/>
              <a:t>PELIGROS Y DESAFÍOS</a:t>
            </a:r>
            <a:endParaRPr lang="es-ES_tradnl" dirty="0"/>
          </a:p>
        </p:txBody>
      </p:sp>
      <p:pic>
        <p:nvPicPr>
          <p:cNvPr id="1026" name="Picture 2" descr="https://huerquenweb.files.wordpress.com/2011/11/derechos-naturaleza.jpg?w=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14" y="1415143"/>
            <a:ext cx="3712029" cy="38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567057" y="5562599"/>
            <a:ext cx="30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rgbClr val="002060"/>
                </a:solidFill>
              </a:rPr>
              <a:t>VIVIANA MORALES</a:t>
            </a:r>
            <a:endParaRPr lang="es-ES_tradn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877" y="2816324"/>
            <a:ext cx="3441932" cy="3528162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241" y="265906"/>
            <a:ext cx="4023622" cy="43513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877" y="804515"/>
            <a:ext cx="3267761" cy="7366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3241" y="4617244"/>
            <a:ext cx="4023622" cy="1815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CONVENCION DE VIENA SOBRE RESPONSABILIDAD CIVIL POR DAÑOS NUCLEARES</a:t>
            </a:r>
            <a:endParaRPr lang="es-ES_tradnl" sz="2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435962" y="1596161"/>
            <a:ext cx="326776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/>
              <a:t>ACUERDO DE ESCAZÚ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07002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>
                <a:solidFill>
                  <a:srgbClr val="6F2413"/>
                </a:solidFill>
              </a:rPr>
              <a:t>PELIGROS PARA LOS </a:t>
            </a:r>
            <a:br>
              <a:rPr lang="es-ES_tradnl" b="1" dirty="0" smtClean="0">
                <a:solidFill>
                  <a:srgbClr val="6F2413"/>
                </a:solidFill>
              </a:rPr>
            </a:br>
            <a:r>
              <a:rPr lang="es-ES_tradnl" b="1" dirty="0" smtClean="0">
                <a:solidFill>
                  <a:srgbClr val="6F2413"/>
                </a:solidFill>
              </a:rPr>
              <a:t>DERECHOS DE LA NATURALEZA</a:t>
            </a:r>
            <a:endParaRPr lang="es-ES_tradnl" b="1" dirty="0">
              <a:solidFill>
                <a:srgbClr val="6F241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314" y="2337254"/>
            <a:ext cx="6934200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ES" sz="3200" dirty="0" smtClean="0"/>
              <a:t>Pensar que los DDHH ambientales excluyen a los Derechos de la naturaleza y viceversa.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3200" dirty="0" smtClean="0"/>
              <a:t>Creer </a:t>
            </a:r>
            <a:r>
              <a:rPr lang="es-ES" sz="3200" dirty="0"/>
              <a:t>que es un regreso al </a:t>
            </a:r>
            <a:r>
              <a:rPr lang="es-ES" sz="3200" i="1" dirty="0" err="1" smtClean="0"/>
              <a:t>pachamismo</a:t>
            </a:r>
            <a:r>
              <a:rPr lang="es-ES" sz="3200" i="1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3200" dirty="0" smtClean="0"/>
              <a:t>Mal uso y abuso en su ejercicio.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3200" dirty="0" smtClean="0"/>
              <a:t>Creer en que solo tienen efecto simbólico.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2050" name="Picture 2" descr="Ã©sultats de recherche d'images pour Â«Â ANIMALES EN PELIGRO DE EXTINCION ECUADOR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29" y="2258219"/>
            <a:ext cx="4016828" cy="33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2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5656" y="859971"/>
            <a:ext cx="10178143" cy="830717"/>
          </a:xfrm>
        </p:spPr>
        <p:txBody>
          <a:bodyPr>
            <a:normAutofit fontScale="90000"/>
          </a:bodyPr>
          <a:lstStyle/>
          <a:p>
            <a:r>
              <a:rPr lang="es-ES" smtClean="0"/>
              <a:t>1. </a:t>
            </a:r>
            <a:r>
              <a:rPr lang="es-ES" dirty="0" smtClean="0"/>
              <a:t>Pensar que los DDHH ambientales excluyen a los Derechos de la naturaleza y viceversa.</a:t>
            </a:r>
            <a:br>
              <a:rPr lang="es-ES" dirty="0" smtClean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</a:rPr>
              <a:t>Debate: </a:t>
            </a:r>
            <a:r>
              <a:rPr lang="es-ES_tradnl" sz="2000" b="1" dirty="0" smtClean="0">
                <a:solidFill>
                  <a:schemeClr val="accent6">
                    <a:lumMod val="50000"/>
                  </a:schemeClr>
                </a:solidFill>
              </a:rPr>
              <a:t>derechos de la naturaleza 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</a:rPr>
              <a:t>VS</a:t>
            </a:r>
            <a:r>
              <a:rPr lang="es-ES_tradnl" sz="2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</a:rPr>
              <a:t>obligaciones al ser </a:t>
            </a:r>
            <a:r>
              <a:rPr lang="es-ES_tradnl" sz="2000" b="1" dirty="0" smtClean="0">
                <a:solidFill>
                  <a:schemeClr val="accent6">
                    <a:lumMod val="50000"/>
                  </a:schemeClr>
                </a:solidFill>
              </a:rPr>
              <a:t>humano</a:t>
            </a:r>
            <a:endParaRPr lang="es-ES_tradnl" sz="2000" b="1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s-ES_tradnl" sz="2000" b="1" dirty="0"/>
              <a:t>¿Es suficiente dar obligaciones? </a:t>
            </a:r>
            <a:endParaRPr lang="es-ES_tradnl" sz="2000" dirty="0" smtClean="0">
              <a:effectLst/>
            </a:endParaRPr>
          </a:p>
          <a:p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</a:rPr>
              <a:t>Los DDHH ambientales =&gt; se prueba el nexo causal: falta-daño humano</a:t>
            </a:r>
          </a:p>
          <a:p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</a:rPr>
              <a:t>La obligación de controlar y sancionar=&gt; es para garantizar derechos</a:t>
            </a:r>
          </a:p>
          <a:p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</a:rPr>
              <a:t>Sin derechos de la naturaleza =&gt; se cierra vía </a:t>
            </a:r>
            <a:r>
              <a:rPr lang="es-ES_tradnl" sz="2000" dirty="0" smtClean="0">
                <a:solidFill>
                  <a:schemeClr val="accent6">
                    <a:lumMod val="50000"/>
                  </a:schemeClr>
                </a:solidFill>
              </a:rPr>
              <a:t>constitucional</a:t>
            </a:r>
            <a:endParaRPr lang="es-ES_tradnl" sz="2000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es-ES_tradnl" sz="2000" b="1" dirty="0" smtClean="0"/>
              <a:t>¿Por </a:t>
            </a:r>
            <a:r>
              <a:rPr lang="es-ES_tradnl" sz="2000" b="1" dirty="0"/>
              <a:t>qué darle rango de </a:t>
            </a:r>
            <a:r>
              <a:rPr lang="es-ES_tradnl" sz="2000" b="1" dirty="0" smtClean="0"/>
              <a:t>Derecho?</a:t>
            </a:r>
            <a:r>
              <a:rPr lang="es-ES_tradnl" sz="2000" dirty="0" smtClean="0"/>
              <a:t> </a:t>
            </a:r>
            <a:endParaRPr lang="es-ES_tradnl" sz="2000" dirty="0" smtClean="0">
              <a:effectLst/>
            </a:endParaRPr>
          </a:p>
          <a:p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</a:rPr>
              <a:t>una legislación ecologista solo puede derivar de una constitución ecologista. </a:t>
            </a:r>
          </a:p>
          <a:p>
            <a:r>
              <a:rPr lang="es-ES_tradnl" sz="2000" b="1" dirty="0" smtClean="0">
                <a:solidFill>
                  <a:schemeClr val="accent6">
                    <a:lumMod val="50000"/>
                  </a:schemeClr>
                </a:solidFill>
              </a:rPr>
              <a:t>Cambios 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</a:rPr>
              <a:t>procesales:  </a:t>
            </a: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</a:rPr>
              <a:t>1) se invierte la carga de la prueba, 2) responsabilidad objetiva, 3) Imprescriptibilidad de las acciones, 4) limitaciones a otros derechos </a:t>
            </a:r>
          </a:p>
          <a:p>
            <a:r>
              <a:rPr lang="es-ES_tradnl" sz="2000" dirty="0" smtClean="0">
                <a:solidFill>
                  <a:schemeClr val="accent6">
                    <a:lumMod val="50000"/>
                  </a:schemeClr>
                </a:solidFill>
              </a:rPr>
              <a:t>Obligación </a:t>
            </a: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</a:rPr>
              <a:t>de aplicar la norma y la interpretación que más favorezcan la efectiva vigencia de derechos. </a:t>
            </a:r>
            <a:r>
              <a:rPr lang="es-ES_tradnl" sz="2000" dirty="0" smtClean="0">
                <a:solidFill>
                  <a:schemeClr val="accent6">
                    <a:lumMod val="50000"/>
                  </a:schemeClr>
                </a:solidFill>
              </a:rPr>
              <a:t>(CRE, art 11, #5)</a:t>
            </a:r>
            <a:endParaRPr lang="es-ES_tradnl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</a:rPr>
              <a:t>Se coloca en pie de igualdad a los </a:t>
            </a:r>
            <a:r>
              <a:rPr lang="es-ES_tradnl" sz="2000" dirty="0" smtClean="0">
                <a:solidFill>
                  <a:schemeClr val="accent6">
                    <a:lumMod val="50000"/>
                  </a:schemeClr>
                </a:solidFill>
              </a:rPr>
              <a:t>derechos</a:t>
            </a:r>
          </a:p>
          <a:p>
            <a:pPr marL="0" lvl="0" indent="0">
              <a:buNone/>
            </a:pP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88785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solidFill>
                  <a:schemeClr val="accent6">
                    <a:lumMod val="50000"/>
                  </a:schemeClr>
                </a:solidFill>
              </a:rPr>
              <a:t>El núcleo esencial de los derechos</a:t>
            </a:r>
            <a:endParaRPr lang="es-ES_trad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371600"/>
            <a:ext cx="7870370" cy="4985657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s-ES_tradnl" sz="6200" b="1" dirty="0"/>
              <a:t> </a:t>
            </a:r>
            <a:r>
              <a:rPr lang="es-ES" sz="8000" b="1" i="1" dirty="0" smtClean="0"/>
              <a:t>Juan </a:t>
            </a:r>
            <a:r>
              <a:rPr lang="es-ES" sz="8000" b="1" i="1" dirty="0"/>
              <a:t>Carlos </a:t>
            </a:r>
            <a:r>
              <a:rPr lang="es-ES" sz="8000" b="1" i="1" dirty="0" err="1"/>
              <a:t>Gavara</a:t>
            </a:r>
            <a:r>
              <a:rPr lang="es-ES" sz="8000" b="1" i="1" dirty="0"/>
              <a:t> de Cara: </a:t>
            </a:r>
            <a:r>
              <a:rPr lang="es-ES" sz="8000" i="1" dirty="0"/>
              <a:t>son los </a:t>
            </a:r>
            <a:r>
              <a:rPr lang="es-ES_tradnl" sz="8000" i="1" dirty="0"/>
              <a:t>elementos esenciales, sin los cuales </a:t>
            </a:r>
            <a:r>
              <a:rPr lang="es-ES_tradnl" sz="8000" i="1" dirty="0" err="1"/>
              <a:t>perdería</a:t>
            </a:r>
            <a:r>
              <a:rPr lang="es-ES_tradnl" sz="8000" i="1" dirty="0"/>
              <a:t> su identidad… el </a:t>
            </a:r>
            <a:r>
              <a:rPr lang="es-ES_tradnl" sz="8000" i="1" dirty="0" err="1"/>
              <a:t>núcleo</a:t>
            </a:r>
            <a:r>
              <a:rPr lang="es-ES_tradnl" sz="8000" i="1" dirty="0"/>
              <a:t> esencial garantiza el objeto del derecho, impidiendo su </a:t>
            </a:r>
            <a:r>
              <a:rPr lang="es-ES_tradnl" sz="8000" i="1" dirty="0" err="1"/>
              <a:t>desaparición</a:t>
            </a:r>
            <a:r>
              <a:rPr lang="es-ES_tradnl" sz="8000" i="1" dirty="0"/>
              <a:t>, </a:t>
            </a:r>
            <a:r>
              <a:rPr lang="es-ES_tradnl" sz="8000" i="1" dirty="0" err="1" smtClean="0"/>
              <a:t>anulación</a:t>
            </a:r>
            <a:r>
              <a:rPr lang="es-ES_tradnl" sz="8000" i="1" dirty="0" smtClean="0"/>
              <a:t>.</a:t>
            </a:r>
            <a:endParaRPr lang="es-ES_tradnl" sz="8000" dirty="0"/>
          </a:p>
          <a:p>
            <a:pPr marL="0" indent="0" algn="just">
              <a:buNone/>
            </a:pPr>
            <a:r>
              <a:rPr lang="es-ES_tradnl" sz="8000" i="1" dirty="0"/>
              <a:t> </a:t>
            </a:r>
            <a:r>
              <a:rPr lang="es-ES_tradnl" sz="8000" dirty="0" smtClean="0"/>
              <a:t>Las </a:t>
            </a:r>
            <a:r>
              <a:rPr lang="es-ES_tradnl" sz="8000" dirty="0"/>
              <a:t>vías procesales (constitucional, civil, administrativa, penal, etc.) deben dar contenido a los derechos  </a:t>
            </a:r>
            <a:endParaRPr lang="es-ES_tradnl" sz="8000" dirty="0" smtClean="0">
              <a:effectLst/>
            </a:endParaRPr>
          </a:p>
          <a:p>
            <a:pPr marL="0" indent="0" algn="just">
              <a:buNone/>
            </a:pPr>
            <a:r>
              <a:rPr lang="es-ES_tradnl" sz="8000" b="1" dirty="0" smtClean="0">
                <a:solidFill>
                  <a:schemeClr val="accent6">
                    <a:lumMod val="50000"/>
                  </a:schemeClr>
                </a:solidFill>
              </a:rPr>
              <a:t>¿Quién </a:t>
            </a:r>
            <a:r>
              <a:rPr lang="es-ES_tradnl" sz="8000" b="1" dirty="0">
                <a:solidFill>
                  <a:schemeClr val="accent6">
                    <a:lumMod val="50000"/>
                  </a:schemeClr>
                </a:solidFill>
              </a:rPr>
              <a:t>define el núcleo?</a:t>
            </a:r>
            <a:r>
              <a:rPr lang="es-ES_tradnl" sz="8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8000" i="1" dirty="0">
                <a:solidFill>
                  <a:schemeClr val="accent6">
                    <a:lumMod val="50000"/>
                  </a:schemeClr>
                </a:solidFill>
              </a:rPr>
              <a:t>El contenido de los derechos se desarrollará de manera progresiva a </a:t>
            </a:r>
            <a:r>
              <a:rPr lang="es-ES" sz="8000" i="1" dirty="0" err="1">
                <a:solidFill>
                  <a:schemeClr val="accent6">
                    <a:lumMod val="50000"/>
                  </a:schemeClr>
                </a:solidFill>
              </a:rPr>
              <a:t>través</a:t>
            </a:r>
            <a:r>
              <a:rPr lang="es-ES" sz="8000" i="1" dirty="0">
                <a:solidFill>
                  <a:schemeClr val="accent6">
                    <a:lumMod val="50000"/>
                  </a:schemeClr>
                </a:solidFill>
              </a:rPr>
              <a:t> de las normas, la jurisprudencia y las </a:t>
            </a:r>
            <a:r>
              <a:rPr lang="es-ES" sz="8000" i="1" dirty="0" err="1">
                <a:solidFill>
                  <a:schemeClr val="accent6">
                    <a:lumMod val="50000"/>
                  </a:schemeClr>
                </a:solidFill>
              </a:rPr>
              <a:t>políticas</a:t>
            </a:r>
            <a:r>
              <a:rPr lang="es-ES" sz="8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8000" i="1" dirty="0" err="1">
                <a:solidFill>
                  <a:schemeClr val="accent6">
                    <a:lumMod val="50000"/>
                  </a:schemeClr>
                </a:solidFill>
              </a:rPr>
              <a:t>públicas</a:t>
            </a:r>
            <a:r>
              <a:rPr lang="es-ES" sz="8000" i="1" dirty="0">
                <a:solidFill>
                  <a:schemeClr val="accent6">
                    <a:lumMod val="50000"/>
                  </a:schemeClr>
                </a:solidFill>
              </a:rPr>
              <a:t>. Art 11 #8</a:t>
            </a:r>
            <a:endParaRPr lang="es-ES_tradnl" sz="8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8000" dirty="0"/>
              <a:t> </a:t>
            </a:r>
            <a:endParaRPr lang="es-ES_tradnl" sz="8000" dirty="0"/>
          </a:p>
          <a:p>
            <a:pPr marL="0" indent="0" algn="just">
              <a:buNone/>
            </a:pPr>
            <a:r>
              <a:rPr lang="es-ES_tradnl" sz="8000" dirty="0" smtClean="0"/>
              <a:t>Brecha </a:t>
            </a:r>
            <a:r>
              <a:rPr lang="es-ES_tradnl" sz="8000" dirty="0"/>
              <a:t>entre limitación y anulación es muy corta=&gt; tomar en cuenta principios, reglas procesales, limitaciones a otros </a:t>
            </a:r>
            <a:r>
              <a:rPr lang="es-ES_tradnl" sz="8000" dirty="0" smtClean="0"/>
              <a:t>derechos</a:t>
            </a:r>
            <a:endParaRPr lang="es-ES_tradnl" sz="8000" dirty="0"/>
          </a:p>
          <a:p>
            <a:pPr marL="0" indent="0" algn="ctr">
              <a:buNone/>
            </a:pPr>
            <a:r>
              <a:rPr lang="es-ES" sz="8000" b="1" i="1" dirty="0"/>
              <a:t>Posible respuesta: caso </a:t>
            </a:r>
            <a:r>
              <a:rPr lang="es-ES" sz="8000" b="1" i="1" dirty="0" smtClean="0"/>
              <a:t>Amalí: </a:t>
            </a:r>
            <a:r>
              <a:rPr lang="es-ES" sz="8000" b="1" i="1" dirty="0"/>
              <a:t>caso 502-19-JP (AEP)</a:t>
            </a:r>
            <a:endParaRPr lang="es-ES_tradnl" sz="8000" b="1" dirty="0"/>
          </a:p>
          <a:p>
            <a:pPr marL="0" indent="0" algn="just">
              <a:buNone/>
            </a:pPr>
            <a:endParaRPr lang="es-ES_tradnl" sz="8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15" y="2090057"/>
            <a:ext cx="3218542" cy="3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2. Creer que es un regreso al </a:t>
            </a:r>
            <a:r>
              <a:rPr lang="es-ES" b="1" i="1" dirty="0" err="1" smtClean="0"/>
              <a:t>pachamismo</a:t>
            </a:r>
            <a:r>
              <a:rPr lang="es-ES_tradnl" i="1" dirty="0" smtClean="0"/>
              <a:t/>
            </a:r>
            <a:br>
              <a:rPr lang="es-ES_tradnl" i="1" dirty="0" smtClean="0"/>
            </a:br>
            <a:endParaRPr lang="es-ES_tradnl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95400"/>
            <a:ext cx="7304314" cy="48815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s-ES_tradnl" dirty="0" err="1">
                <a:solidFill>
                  <a:schemeClr val="accent2">
                    <a:lumMod val="75000"/>
                  </a:schemeClr>
                </a:solidFill>
              </a:rPr>
              <a:t>anchez</a:t>
            </a:r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2">
                    <a:lumMod val="75000"/>
                  </a:schemeClr>
                </a:solidFill>
              </a:rPr>
              <a:t>Parga</a:t>
            </a:r>
            <a:r>
              <a:rPr lang="es-ES_tradnl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s-ES" i="1" dirty="0">
                <a:solidFill>
                  <a:schemeClr val="accent2">
                    <a:lumMod val="75000"/>
                  </a:schemeClr>
                </a:solidFill>
              </a:rPr>
              <a:t>tenemos </a:t>
            </a:r>
            <a:r>
              <a:rPr lang="es-ES_tradnl" i="1" dirty="0">
                <a:solidFill>
                  <a:schemeClr val="accent2">
                    <a:lumMod val="75000"/>
                  </a:schemeClr>
                </a:solidFill>
              </a:rPr>
              <a:t>la Constitución más indigenista, un adorno retórico sin ningún efecto </a:t>
            </a:r>
            <a:r>
              <a:rPr lang="es-ES_tradnl" i="1" dirty="0" smtClean="0">
                <a:solidFill>
                  <a:schemeClr val="accent2">
                    <a:lumMod val="75000"/>
                  </a:schemeClr>
                </a:solidFill>
              </a:rPr>
              <a:t>práctico</a:t>
            </a:r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_tradnl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s-ES_tradnl" dirty="0"/>
              <a:t>No se puede idealizar a los pueblos ancestrales.</a:t>
            </a:r>
          </a:p>
          <a:p>
            <a:pPr algn="just"/>
            <a:r>
              <a:rPr lang="es-ES_tradnl" dirty="0"/>
              <a:t>Tomar en </a:t>
            </a:r>
            <a:r>
              <a:rPr lang="es-ES_tradnl" dirty="0" smtClean="0"/>
              <a:t>consideración: </a:t>
            </a:r>
            <a:r>
              <a:rPr lang="es-ES_tradnl" dirty="0" err="1" smtClean="0">
                <a:solidFill>
                  <a:schemeClr val="accent4">
                    <a:lumMod val="50000"/>
                  </a:schemeClr>
                </a:solidFill>
              </a:rPr>
              <a:t>relacionalidad</a:t>
            </a:r>
            <a:r>
              <a:rPr lang="es-ES_tradnl" dirty="0">
                <a:solidFill>
                  <a:schemeClr val="accent4">
                    <a:lumMod val="50000"/>
                  </a:schemeClr>
                </a:solidFill>
              </a:rPr>
              <a:t>, correspondencia, complementariedad, reciprocidad.</a:t>
            </a:r>
            <a:r>
              <a:rPr lang="es-ES_tradnl" dirty="0"/>
              <a:t>=&gt; principios corroborados por la ciencia</a:t>
            </a:r>
          </a:p>
          <a:p>
            <a:pPr algn="just"/>
            <a:r>
              <a:rPr lang="es-ES_tradnl" dirty="0"/>
              <a:t>No es una vuelta al pasado: aprovechar recursos con responsabilidad </a:t>
            </a:r>
            <a:endParaRPr lang="es-ES_tradnl" dirty="0" smtClean="0">
              <a:effectLst/>
            </a:endParaRPr>
          </a:p>
          <a:p>
            <a:pPr algn="just"/>
            <a:r>
              <a:rPr lang="es-ES_tradnl" dirty="0"/>
              <a:t>DN no se limitan a cuestiones de interculturalidad: son una de las aristas.</a:t>
            </a:r>
            <a:endParaRPr lang="es-ES_tradnl" dirty="0" smtClean="0">
              <a:effectLst/>
            </a:endParaRPr>
          </a:p>
          <a:p>
            <a:endParaRPr lang="es-ES_tradnl" dirty="0"/>
          </a:p>
        </p:txBody>
      </p:sp>
      <p:pic>
        <p:nvPicPr>
          <p:cNvPr id="4098" name="Picture 2" descr="Ã©sultats de recherche d'images pour Â«Â caricatura indigena adorando al sol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371" y="1125877"/>
            <a:ext cx="3189513" cy="49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8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s-ES" b="1" u="sng" dirty="0"/>
              <a:t>3.- Mal uso y </a:t>
            </a:r>
            <a:r>
              <a:rPr lang="es-ES" b="1" u="sng" dirty="0" smtClean="0"/>
              <a:t>abuso</a:t>
            </a:r>
            <a:endParaRPr lang="es-ES_tradn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415681"/>
              </p:ext>
            </p:extLst>
          </p:nvPr>
        </p:nvGraphicFramePr>
        <p:xfrm>
          <a:off x="740229" y="1132114"/>
          <a:ext cx="10863943" cy="47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422"/>
                <a:gridCol w="3663550"/>
                <a:gridCol w="4669971"/>
              </a:tblGrid>
              <a:tr h="677538">
                <a:tc>
                  <a:txBody>
                    <a:bodyPr/>
                    <a:lstStyle/>
                    <a:p>
                      <a:r>
                        <a:rPr lang="es-E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vía más adecuada</a:t>
                      </a:r>
                      <a:r>
                        <a:rPr lang="es-ES_tradnl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S_trad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Constitucional </a:t>
                      </a:r>
                      <a:r>
                        <a:rPr lang="es-ES" sz="1400" b="0" i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(Corte Provincial de Loja, Juicio No. </a:t>
                      </a:r>
                      <a:r>
                        <a:rPr lang="es-ES" sz="1400" b="0" i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11121- 2011-0010</a:t>
                      </a:r>
                      <a:r>
                        <a:rPr lang="es-ES" sz="1400" b="0" i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. Vilcabamba)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Administrativa </a:t>
                      </a:r>
                      <a:r>
                        <a:rPr lang="es-ES" sz="14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(caso </a:t>
                      </a:r>
                      <a:r>
                        <a:rPr lang="es-ES" sz="1400" b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Páramos</a:t>
                      </a:r>
                      <a:r>
                        <a:rPr lang="es-ES" sz="1400" b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: Juicio No:06334-2014-1546, 10 de diciembre del 2014) </a:t>
                      </a:r>
                      <a:endParaRPr lang="es-ES_tradnl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723316">
                <a:tc>
                  <a:txBody>
                    <a:bodyPr/>
                    <a:lstStyle/>
                    <a:p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¿Que derechos deben prevalecer?</a:t>
                      </a:r>
                      <a:r>
                        <a:rPr lang="es-ES_tradnl" sz="2000" b="1" dirty="0" smtClean="0">
                          <a:effectLst/>
                        </a:rPr>
                        <a:t> </a:t>
                      </a:r>
                      <a:endParaRPr lang="es-ES_tradnl" sz="20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Derechos</a:t>
                      </a:r>
                      <a:r>
                        <a:rPr lang="es-ES" sz="1600" b="1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 de la naturaleza</a:t>
                      </a:r>
                      <a:r>
                        <a:rPr lang="es-ES" sz="1600" b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: </a:t>
                      </a:r>
                      <a:r>
                        <a:rPr lang="es-ES" sz="1400" i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(CC, SENTENCIA N.° 166-15-SEP-CC, 20 mayo 2015, cayapas </a:t>
                      </a:r>
                      <a:r>
                        <a:rPr lang="es-ES" sz="1400" i="1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mataje</a:t>
                      </a:r>
                      <a:r>
                        <a:rPr lang="es-ES" sz="1400" i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Propiedad privada: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(SENTENCIA N.° 065-15-SEP-CC, 11 marzo 2015, Verdum)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677538">
                <a:tc>
                  <a:txBody>
                    <a:bodyPr/>
                    <a:lstStyle/>
                    <a:p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Principio de precaución </a:t>
                      </a:r>
                      <a:endParaRPr lang="es-ES_tradnl" sz="20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Se acepta: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(CNJ, Juicio No. 117-2010, 8 diciembre 2012,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podocarpus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Se niega: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(Sala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multicompetente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 de la Corte Provincial de justicia de </a:t>
                      </a:r>
                      <a:r>
                        <a:rPr lang="es-ES" sz="1400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Bolivar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, juicio No. 02335201900022, jueves 28 de marzo del 2019, Amalí VS Hidrotambo)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677538">
                <a:tc>
                  <a:txBody>
                    <a:bodyPr/>
                    <a:lstStyle/>
                    <a:p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Estado tiene la obligación de controlar</a:t>
                      </a:r>
                      <a:r>
                        <a:rPr lang="es-ES_tradnl" sz="2000" b="1" dirty="0" smtClean="0">
                          <a:effectLst/>
                        </a:rPr>
                        <a:t> </a:t>
                      </a:r>
                      <a:endParaRPr lang="es-ES_tradnl" sz="20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Obligaciones de resultados: </a:t>
                      </a:r>
                      <a:r>
                        <a:rPr lang="es-ES" sz="1600" i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</a:t>
                      </a:r>
                      <a:r>
                        <a:rPr lang="es-ES" sz="1400" i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CC, 023-18-SIS·CC, 16 de mayo 2018, granja porcina)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Obligaciones de medios: 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(Amalí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VS Hidrotambo)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677538">
                <a:tc>
                  <a:txBody>
                    <a:bodyPr/>
                    <a:lstStyle/>
                    <a:p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ejecución de obra pública</a:t>
                      </a:r>
                      <a:endParaRPr lang="es-ES_tradnl" sz="20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No justifica daños </a:t>
                      </a:r>
                      <a:r>
                        <a:rPr lang="es-ES" sz="1400" i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(Corte Provincial de Loja, Juicio No. </a:t>
                      </a:r>
                      <a:r>
                        <a:rPr lang="es-ES" sz="1400" i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11121- 2011-0010</a:t>
                      </a:r>
                      <a:r>
                        <a:rPr lang="es-ES" sz="1400" i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. Vilcabamba)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Si se </a:t>
                      </a:r>
                      <a:r>
                        <a:rPr lang="es-ES" sz="1600" b="1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justifican daños </a:t>
                      </a: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(15 de octubre del 2014, N.° </a:t>
                      </a:r>
                      <a:r>
                        <a:rPr lang="es-ES" sz="1400" i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172-14-SEP-CC, empresa de agua ETAPA)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677538">
                <a:tc>
                  <a:txBody>
                    <a:bodyPr/>
                    <a:lstStyle/>
                    <a:p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obligación de resolver AI</a:t>
                      </a:r>
                      <a:r>
                        <a:rPr lang="es-ES_tradnl" sz="2000" b="1" dirty="0" smtClean="0">
                          <a:effectLst/>
                        </a:rPr>
                        <a:t> </a:t>
                      </a:r>
                      <a:endParaRPr lang="es-ES_tradnl" sz="200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(SENTENCIA N. o 00l-10-SIN-CC, Ley Minera)</a:t>
                      </a:r>
                      <a:endParaRPr lang="es-ES_tradnl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Sin respuesta: 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Código</a:t>
                      </a:r>
                      <a:r>
                        <a:rPr lang="es-ES" sz="1600" baseline="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 del Ambiente</a:t>
                      </a:r>
                      <a:r>
                        <a:rPr lang="es-ES" sz="1600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, Ley </a:t>
                      </a:r>
                      <a:r>
                        <a:rPr lang="es-ES" sz="16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semillas, ordenanza sobre los toros</a:t>
                      </a:r>
                      <a:endParaRPr lang="es-ES_tradnl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94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13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 smtClean="0"/>
              <a:t/>
            </a:r>
            <a:br>
              <a:rPr lang="es-ES" b="1" u="sng" dirty="0" smtClean="0"/>
            </a:br>
            <a:r>
              <a:rPr lang="es-ES" b="1" u="sng" dirty="0"/>
              <a:t/>
            </a:r>
            <a:br>
              <a:rPr lang="es-ES" b="1" u="sng" dirty="0"/>
            </a:br>
            <a:r>
              <a:rPr lang="es-ES" b="1" dirty="0" smtClean="0"/>
              <a:t>4. Creer que dar DN solo tienen efecto simbólico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" b="1" dirty="0" smtClean="0"/>
              <a:t> 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481148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2000" b="1" i="1" dirty="0" smtClean="0">
                <a:solidFill>
                  <a:schemeClr val="accent2">
                    <a:lumMod val="50000"/>
                  </a:schemeClr>
                </a:solidFill>
              </a:rPr>
              <a:t>Mauricio García: </a:t>
            </a:r>
            <a:r>
              <a:rPr lang="es-ES" sz="2000" i="1" dirty="0">
                <a:solidFill>
                  <a:schemeClr val="accent2">
                    <a:lumMod val="50000"/>
                  </a:schemeClr>
                </a:solidFill>
              </a:rPr>
              <a:t>El derecho no solo funciona como un instrumento destinado a lograr objetivos mediante sanciones e incentivos sino también como un mensaje destinado a conseguir ciertos fines a través de imágenes y de símbolos</a:t>
            </a:r>
            <a:endParaRPr lang="es-ES_tradnl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es-ES_tradnl" sz="2000" dirty="0"/>
              <a:t>legitimación </a:t>
            </a:r>
            <a:r>
              <a:rPr lang="es-ES_tradnl" sz="2000" dirty="0" smtClean="0"/>
              <a:t>institucional =&gt; ineficacia </a:t>
            </a:r>
            <a:r>
              <a:rPr lang="es-ES_tradnl" sz="2000" dirty="0"/>
              <a:t>instrumental 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6">
                    <a:lumMod val="50000"/>
                  </a:schemeClr>
                </a:solidFill>
              </a:rPr>
              <a:t>2 MIRADAS: </a:t>
            </a:r>
            <a:endParaRPr lang="es-ES_tradnl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000" b="1" dirty="0" smtClean="0"/>
              <a:t>1. El </a:t>
            </a:r>
            <a:r>
              <a:rPr lang="es-ES" sz="2000" b="1" dirty="0"/>
              <a:t>efecto simbólico desde el Estado: </a:t>
            </a:r>
            <a:r>
              <a:rPr lang="es-ES_tradnl" sz="2000" i="1" dirty="0" smtClean="0">
                <a:solidFill>
                  <a:schemeClr val="accent2">
                    <a:lumMod val="50000"/>
                  </a:schemeClr>
                </a:solidFill>
              </a:rPr>
              <a:t>legislador </a:t>
            </a:r>
            <a:r>
              <a:rPr lang="es-ES_tradnl" sz="2000" i="1" dirty="0">
                <a:solidFill>
                  <a:schemeClr val="accent2">
                    <a:lumMod val="50000"/>
                  </a:schemeClr>
                </a:solidFill>
              </a:rPr>
              <a:t>se vería obligado a tener una mayor consideración por los animales, los árboles y los ríos si aparecen como sujetos de derecho: así pues, la afirmación retórica actuaría como catalizador de nuevas legislaciones protectoras</a:t>
            </a:r>
            <a:r>
              <a:rPr lang="es-ES_tradnl" sz="2000" i="1" dirty="0" smtClean="0">
                <a:solidFill>
                  <a:schemeClr val="accent2">
                    <a:lumMod val="50000"/>
                  </a:schemeClr>
                </a:solidFill>
              </a:rPr>
              <a:t>. (</a:t>
            </a:r>
            <a:r>
              <a:rPr lang="es-ES_tradnl" sz="2000" b="1" i="1" dirty="0" smtClean="0">
                <a:solidFill>
                  <a:schemeClr val="accent2">
                    <a:lumMod val="50000"/>
                  </a:schemeClr>
                </a:solidFill>
              </a:rPr>
              <a:t>François </a:t>
            </a:r>
            <a:r>
              <a:rPr lang="es-ES_tradnl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Ost</a:t>
            </a:r>
            <a:r>
              <a:rPr lang="es-ES_tradnl" sz="2000" b="1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s-ES_tradnl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es-ES_tradnl" sz="2000" i="1" dirty="0"/>
              <a:t>CRE, a</a:t>
            </a:r>
            <a:r>
              <a:rPr lang="es-ES" sz="2000" i="1" dirty="0" err="1"/>
              <a:t>rt</a:t>
            </a:r>
            <a:r>
              <a:rPr lang="es-ES" sz="2000" i="1" dirty="0"/>
              <a:t>. 11 #8: </a:t>
            </a:r>
            <a:r>
              <a:rPr lang="es-ES" sz="2000" dirty="0"/>
              <a:t>Estado está obligado a dar contenido/resolver con </a:t>
            </a:r>
            <a:r>
              <a:rPr lang="es-ES" sz="2000" dirty="0" smtClean="0"/>
              <a:t>motivación</a:t>
            </a:r>
          </a:p>
          <a:p>
            <a:pPr marL="0" indent="0" algn="just">
              <a:buNone/>
            </a:pPr>
            <a:r>
              <a:rPr lang="es-ES_tradnl" sz="2000" b="1" dirty="0" smtClean="0"/>
              <a:t>2. La </a:t>
            </a:r>
            <a:r>
              <a:rPr lang="es-ES_tradnl" sz="2000" b="1" dirty="0"/>
              <a:t>efectividad desde los MS: </a:t>
            </a:r>
            <a:r>
              <a:rPr lang="es-ES_tradnl" sz="2000" dirty="0" smtClean="0"/>
              <a:t>CRE</a:t>
            </a:r>
            <a:r>
              <a:rPr lang="es-ES_tradnl" sz="2000" dirty="0"/>
              <a:t>, art. </a:t>
            </a:r>
            <a:r>
              <a:rPr lang="es-ES" sz="2000" dirty="0"/>
              <a:t>11, # 1: Los derechos se </a:t>
            </a:r>
            <a:r>
              <a:rPr lang="es-ES" sz="2000" dirty="0" err="1"/>
              <a:t>podrán</a:t>
            </a:r>
            <a:r>
              <a:rPr lang="es-ES" sz="2000" dirty="0"/>
              <a:t> ejercer, promover y exigir de forma individual o colectiva ante las autoridades competentes; estas autoridades </a:t>
            </a:r>
            <a:r>
              <a:rPr lang="es-ES" sz="2000" dirty="0" err="1"/>
              <a:t>garantizarán</a:t>
            </a:r>
            <a:r>
              <a:rPr lang="es-ES" sz="2000" dirty="0"/>
              <a:t> su cumplimiento. </a:t>
            </a:r>
            <a:endParaRPr lang="es-ES_tradnl" sz="2000" dirty="0"/>
          </a:p>
          <a:p>
            <a:pPr marL="0" indent="0" algn="just">
              <a:buNone/>
            </a:pPr>
            <a:r>
              <a:rPr lang="es-ES" sz="2000" dirty="0"/>
              <a:t>MS: 1) activan garantías jurisdiccionales, 2) ponen en práctica los derechos de la naturaleza</a:t>
            </a:r>
            <a:endParaRPr lang="es-ES_tradnl" sz="2000" dirty="0"/>
          </a:p>
          <a:p>
            <a:pPr marL="0" indent="0" algn="ctr">
              <a:buNone/>
            </a:pP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s-ES_tradnl" sz="2000" b="1" dirty="0" smtClean="0">
                <a:solidFill>
                  <a:schemeClr val="accent6">
                    <a:lumMod val="50000"/>
                  </a:schemeClr>
                </a:solidFill>
              </a:rPr>
              <a:t>Cuál es el objetivo </a:t>
            </a:r>
            <a:r>
              <a:rPr lang="es-ES_tradnl" sz="2000" b="1" dirty="0">
                <a:solidFill>
                  <a:schemeClr val="accent6">
                    <a:lumMod val="50000"/>
                  </a:schemeClr>
                </a:solidFill>
              </a:rPr>
              <a:t>del reconocimiento estatal de un </a:t>
            </a:r>
            <a:r>
              <a:rPr lang="es-ES_tradnl" sz="2000" b="1" dirty="0" smtClean="0">
                <a:solidFill>
                  <a:schemeClr val="accent6">
                    <a:lumMod val="50000"/>
                  </a:schemeClr>
                </a:solidFill>
              </a:rPr>
              <a:t>derecho?</a:t>
            </a:r>
            <a:endParaRPr lang="es-ES_tradn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5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561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smtClean="0"/>
              <a:t>DESAFÍOS: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90601"/>
            <a:ext cx="7543800" cy="488768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_tradnl" dirty="0"/>
              <a:t> </a:t>
            </a:r>
            <a:endParaRPr lang="es-ES_tradnl" sz="8000" dirty="0" smtClean="0">
              <a:effectLst/>
            </a:endParaRPr>
          </a:p>
          <a:p>
            <a:pPr marL="0" lvl="0" indent="0" algn="just">
              <a:buNone/>
            </a:pPr>
            <a:r>
              <a:rPr lang="es-ES_tradnl" sz="8000" dirty="0" smtClean="0"/>
              <a:t>1. Unir </a:t>
            </a:r>
            <a:r>
              <a:rPr lang="es-ES_tradnl" sz="8000" dirty="0"/>
              <a:t>enfoque fundamentalista y funcionalista: </a:t>
            </a:r>
            <a:endParaRPr lang="es-ES_tradnl" sz="8000" dirty="0" smtClean="0"/>
          </a:p>
          <a:p>
            <a:pPr marL="0" lvl="0" indent="0" algn="just">
              <a:buNone/>
            </a:pPr>
            <a:r>
              <a:rPr lang="es-ES_tradnl" sz="8000" i="1" dirty="0" smtClean="0">
                <a:solidFill>
                  <a:schemeClr val="accent2">
                    <a:lumMod val="50000"/>
                  </a:schemeClr>
                </a:solidFill>
              </a:rPr>
              <a:t>Peces Barba (1999): </a:t>
            </a:r>
            <a:r>
              <a:rPr lang="es-ES_tradnl" sz="8000" i="1" dirty="0">
                <a:solidFill>
                  <a:schemeClr val="accent2">
                    <a:lumMod val="50000"/>
                  </a:schemeClr>
                </a:solidFill>
              </a:rPr>
              <a:t>se requiere </a:t>
            </a:r>
            <a:r>
              <a:rPr lang="es-ES_tradnl" sz="8000" b="1" i="1" dirty="0">
                <a:solidFill>
                  <a:schemeClr val="accent2">
                    <a:lumMod val="50000"/>
                  </a:schemeClr>
                </a:solidFill>
              </a:rPr>
              <a:t>técnicas operativas </a:t>
            </a:r>
            <a:r>
              <a:rPr lang="es-ES_tradnl" sz="8000" i="1" dirty="0">
                <a:solidFill>
                  <a:schemeClr val="accent2">
                    <a:lumMod val="50000"/>
                  </a:schemeClr>
                </a:solidFill>
              </a:rPr>
              <a:t>para poder garantizar el ejercicio de derechos, pero también se requiere de </a:t>
            </a:r>
            <a:r>
              <a:rPr lang="es-ES_tradnl" sz="8000" b="1" i="1" dirty="0">
                <a:solidFill>
                  <a:schemeClr val="accent2">
                    <a:lumMod val="50000"/>
                  </a:schemeClr>
                </a:solidFill>
              </a:rPr>
              <a:t>una teoría fundamentalista </a:t>
            </a:r>
            <a:r>
              <a:rPr lang="es-ES_tradnl" sz="8000" b="1" i="1" dirty="0" smtClean="0">
                <a:solidFill>
                  <a:schemeClr val="accent2">
                    <a:lumMod val="50000"/>
                  </a:schemeClr>
                </a:solidFill>
              </a:rPr>
              <a:t>=&gt; </a:t>
            </a:r>
            <a:r>
              <a:rPr lang="es-ES_tradnl" sz="8000" i="1" dirty="0" smtClean="0">
                <a:solidFill>
                  <a:schemeClr val="accent2">
                    <a:lumMod val="50000"/>
                  </a:schemeClr>
                </a:solidFill>
              </a:rPr>
              <a:t>naturaleza como parte de </a:t>
            </a:r>
            <a:r>
              <a:rPr lang="es-ES_tradnl" sz="8000" i="1" dirty="0">
                <a:solidFill>
                  <a:schemeClr val="accent2">
                    <a:lumMod val="50000"/>
                  </a:schemeClr>
                </a:solidFill>
              </a:rPr>
              <a:t>la comunidad moral  </a:t>
            </a:r>
          </a:p>
          <a:p>
            <a:pPr marL="0" lvl="0" indent="0" algn="just">
              <a:buNone/>
            </a:pPr>
            <a:r>
              <a:rPr lang="es-ES" sz="8000" dirty="0" smtClean="0"/>
              <a:t>2. Lograr protección </a:t>
            </a:r>
            <a:r>
              <a:rPr lang="es-ES" sz="8000" dirty="0"/>
              <a:t>efectiva de todas las formas de vida, siempre tomando en cuenta, que habrá que satisfacer las necesidades básicas del </a:t>
            </a:r>
            <a:r>
              <a:rPr lang="es-ES" sz="8000" dirty="0" smtClean="0"/>
              <a:t>ser humano.</a:t>
            </a:r>
            <a:endParaRPr lang="es-ES" sz="8000" dirty="0"/>
          </a:p>
          <a:p>
            <a:pPr marL="0" lvl="0" indent="0" algn="just">
              <a:buNone/>
            </a:pPr>
            <a:r>
              <a:rPr lang="es-ES" sz="8000" b="1" dirty="0" smtClean="0"/>
              <a:t>CARACTERÍSTICAS DE UN ECOCENTRISMO EFECTIVO:</a:t>
            </a:r>
            <a:endParaRPr lang="es-ES_tradnl" sz="8000" b="1" dirty="0"/>
          </a:p>
          <a:p>
            <a:pPr algn="just"/>
            <a:r>
              <a:rPr lang="es-ES_tradnl" sz="8000" b="1" dirty="0">
                <a:solidFill>
                  <a:schemeClr val="accent6">
                    <a:lumMod val="50000"/>
                  </a:schemeClr>
                </a:solidFill>
              </a:rPr>
              <a:t>controles y sanciones</a:t>
            </a:r>
          </a:p>
          <a:p>
            <a:pPr algn="just"/>
            <a:r>
              <a:rPr lang="es-ES_tradnl" sz="8000" b="1" dirty="0">
                <a:solidFill>
                  <a:schemeClr val="accent6">
                    <a:lumMod val="50000"/>
                  </a:schemeClr>
                </a:solidFill>
              </a:rPr>
              <a:t>participación efectiva y fortaleciendo la SC</a:t>
            </a:r>
          </a:p>
          <a:p>
            <a:pPr algn="just"/>
            <a:r>
              <a:rPr lang="es-ES_tradnl" sz="8000" b="1" dirty="0">
                <a:solidFill>
                  <a:schemeClr val="accent6">
                    <a:lumMod val="50000"/>
                  </a:schemeClr>
                </a:solidFill>
              </a:rPr>
              <a:t>poner la tecnología y los medios de comunicación al servicio de la protección ambiental </a:t>
            </a:r>
          </a:p>
          <a:p>
            <a:pPr algn="just"/>
            <a:r>
              <a:rPr lang="es-ES_tradnl" sz="8000" b="1" dirty="0" smtClean="0">
                <a:solidFill>
                  <a:schemeClr val="accent6">
                    <a:lumMod val="50000"/>
                  </a:schemeClr>
                </a:solidFill>
              </a:rPr>
              <a:t>Tribunales </a:t>
            </a:r>
            <a:r>
              <a:rPr lang="es-ES_tradnl" sz="8000" b="1" dirty="0">
                <a:solidFill>
                  <a:schemeClr val="accent6">
                    <a:lumMod val="50000"/>
                  </a:schemeClr>
                </a:solidFill>
              </a:rPr>
              <a:t>especializados</a:t>
            </a:r>
          </a:p>
          <a:p>
            <a:pPr algn="just"/>
            <a:r>
              <a:rPr lang="es-ES_tradnl" sz="8000" b="1" dirty="0" smtClean="0">
                <a:solidFill>
                  <a:schemeClr val="accent6">
                    <a:lumMod val="50000"/>
                  </a:schemeClr>
                </a:solidFill>
              </a:rPr>
              <a:t>Cambio </a:t>
            </a:r>
            <a:r>
              <a:rPr lang="es-ES_tradnl" sz="8000" b="1" dirty="0">
                <a:solidFill>
                  <a:schemeClr val="accent6">
                    <a:lumMod val="50000"/>
                  </a:schemeClr>
                </a:solidFill>
              </a:rPr>
              <a:t>de la matriz productiva</a:t>
            </a:r>
          </a:p>
          <a:p>
            <a:pPr algn="just"/>
            <a:r>
              <a:rPr lang="es-ES_tradnl" sz="8000" b="1" dirty="0">
                <a:solidFill>
                  <a:schemeClr val="accent6">
                    <a:lumMod val="50000"/>
                  </a:schemeClr>
                </a:solidFill>
              </a:rPr>
              <a:t>Educación ambiental a todos los niveles (publico y privado</a:t>
            </a:r>
            <a:r>
              <a:rPr lang="es-ES_tradnl" sz="80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s-ES_tradnl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8567057" y="2721429"/>
            <a:ext cx="3058886" cy="260168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Elipse 3"/>
          <p:cNvSpPr/>
          <p:nvPr/>
        </p:nvSpPr>
        <p:spPr>
          <a:xfrm>
            <a:off x="8567057" y="1317171"/>
            <a:ext cx="3058886" cy="2514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1023257" y="6019800"/>
            <a:ext cx="1014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Pendiente!!! </a:t>
            </a:r>
            <a:r>
              <a:rPr lang="es-ES_tradnl" dirty="0" smtClean="0"/>
              <a:t>Discutir en otras áreas del derecho la irradiación de los DN: El penal, civil, económico.</a:t>
            </a:r>
            <a:r>
              <a:rPr lang="fr-FR" dirty="0" smtClean="0"/>
              <a:t> </a:t>
            </a:r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9002486" y="2202597"/>
            <a:ext cx="235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FUNDAMENTOS</a:t>
            </a:r>
            <a:endParaRPr lang="es-ES_tradnl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220200" y="3831771"/>
            <a:ext cx="1839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TÉCNICAS OPERATIVAS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488476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756</Words>
  <Application>Microsoft Macintosh PowerPoint</Application>
  <PresentationFormat>Panorámica</PresentationFormat>
  <Paragraphs>77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Times New Roman</vt:lpstr>
      <vt:lpstr>Arial</vt:lpstr>
      <vt:lpstr>Tema de Office</vt:lpstr>
      <vt:lpstr>EL FUTURO DE LOS DERECHOS DE LA NATURALEZA EN EL CONSTITUCIONALISMO ECUATORIANO: PELIGROS Y DESAFÍOS</vt:lpstr>
      <vt:lpstr>Presentación de PowerPoint</vt:lpstr>
      <vt:lpstr>PELIGROS PARA LOS  DERECHOS DE LA NATURALEZA</vt:lpstr>
      <vt:lpstr>1. Pensar que los DDHH ambientales excluyen a los Derechos de la naturaleza y viceversa. </vt:lpstr>
      <vt:lpstr>El núcleo esencial de los derechos</vt:lpstr>
      <vt:lpstr>2. Creer que es un regreso al pachamismo </vt:lpstr>
      <vt:lpstr>3.- Mal uso y abuso</vt:lpstr>
      <vt:lpstr>  4. Creer que dar DN solo tienen efecto simbólico   </vt:lpstr>
      <vt:lpstr>DESAFÍOS: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FUTURO DE LOS DERECHOS DE LA NATURALEZA EN EL CONSTITUCIONALISMO ECUATORIANO: PELIGROS Y DESAFÍOS</dc:title>
  <dc:creator>Usuario de Microsoft Office</dc:creator>
  <cp:lastModifiedBy>Usuario de Microsoft Office</cp:lastModifiedBy>
  <cp:revision>16</cp:revision>
  <dcterms:created xsi:type="dcterms:W3CDTF">2019-05-20T13:35:24Z</dcterms:created>
  <dcterms:modified xsi:type="dcterms:W3CDTF">2019-05-20T22:47:19Z</dcterms:modified>
</cp:coreProperties>
</file>